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17"/>
  </p:notesMasterIdLst>
  <p:sldIdLst>
    <p:sldId id="267" r:id="rId2"/>
    <p:sldId id="268" r:id="rId3"/>
    <p:sldId id="271" r:id="rId4"/>
    <p:sldId id="274" r:id="rId5"/>
    <p:sldId id="277" r:id="rId6"/>
    <p:sldId id="272" r:id="rId7"/>
    <p:sldId id="280" r:id="rId8"/>
    <p:sldId id="275" r:id="rId9"/>
    <p:sldId id="281" r:id="rId10"/>
    <p:sldId id="287" r:id="rId11"/>
    <p:sldId id="278" r:id="rId12"/>
    <p:sldId id="279" r:id="rId13"/>
    <p:sldId id="276" r:id="rId14"/>
    <p:sldId id="282"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94648" autoAdjust="0"/>
  </p:normalViewPr>
  <p:slideViewPr>
    <p:cSldViewPr>
      <p:cViewPr varScale="1">
        <p:scale>
          <a:sx n="61" d="100"/>
          <a:sy n="61" d="100"/>
        </p:scale>
        <p:origin x="1524" y="60"/>
      </p:cViewPr>
      <p:guideLst>
        <p:guide orient="horz" pos="2160"/>
        <p:guide pos="2880"/>
      </p:guideLst>
    </p:cSldViewPr>
  </p:slideViewPr>
  <p:outlineViewPr>
    <p:cViewPr>
      <p:scale>
        <a:sx n="33" d="100"/>
        <a:sy n="33" d="100"/>
      </p:scale>
      <p:origin x="0" y="1888"/>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4F107-73B4-4E4F-8500-B7673DADEF96}" type="datetimeFigureOut">
              <a:rPr lang="ru-RU" smtClean="0"/>
              <a:t>01.09.2023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EF295-8490-4455-8904-CBDD668CE2E5}" type="slidenum">
              <a:rPr lang="ru-RU" smtClean="0"/>
              <a:t>‹#›</a:t>
            </a:fld>
            <a:endParaRPr lang="ru-RU"/>
          </a:p>
        </p:txBody>
      </p:sp>
    </p:spTree>
    <p:extLst>
      <p:ext uri="{BB962C8B-B14F-4D97-AF65-F5344CB8AC3E}">
        <p14:creationId xmlns:p14="http://schemas.microsoft.com/office/powerpoint/2010/main" val="347196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01.09.2023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01.09.2023</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01.09.2023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01.09.2023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ownload.messenger.yandex.r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isk.yandex.ru/i/uTZ_kWExEO3OQ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wnload.messenger.yandex.ru/"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prepschool.kpfu.ru/" TargetMode="External"/><Relationship Id="rId4" Type="http://schemas.openxmlformats.org/officeDocument/2006/relationships/hyperlink" Target="https://disk.yandex.ru/i/uTZ_kWExEO3OQ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wnload.messenger.yandex.ru/"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prepschool.kpfu.ru/" TargetMode="External"/><Relationship Id="rId4" Type="http://schemas.openxmlformats.org/officeDocument/2006/relationships/hyperlink" Target="https://disk.yandex.ru/i/uTZ_kWExEO3OQ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dinaravr@mail.ru" TargetMode="External"/><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hyperlink" Target="mailto:Kafedra.rus.kfu@yandex.ru" TargetMode="External"/><Relationship Id="rId10" Type="http://schemas.openxmlformats.org/officeDocument/2006/relationships/hyperlink" Target="mailto:armukhametov@kpfu.ru" TargetMode="External"/><Relationship Id="rId4" Type="http://schemas.openxmlformats.org/officeDocument/2006/relationships/hyperlink" Target="mailto:eshimkovich@mail.ru"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84784"/>
            <a:ext cx="8229600" cy="3816424"/>
          </a:xfrm>
        </p:spPr>
        <p:txBody>
          <a:bodyPr>
            <a:normAutofit/>
          </a:bodyPr>
          <a:lstStyle/>
          <a:p>
            <a:pPr algn="ctr"/>
            <a:r>
              <a:rPr lang="ru-RU" sz="2800" b="1" dirty="0"/>
              <a:t>Казанский (Приволжский) федеральный университет</a:t>
            </a:r>
            <a:br>
              <a:rPr lang="ru-RU" sz="2800" b="1" dirty="0"/>
            </a:br>
            <a:br>
              <a:rPr lang="ru-RU" sz="2800" b="1" dirty="0"/>
            </a:br>
            <a:r>
              <a:rPr lang="ru-RU" sz="2800" b="1" dirty="0"/>
              <a:t>Подготовительный факультет </a:t>
            </a:r>
            <a:br>
              <a:rPr lang="ru-RU" sz="2800" b="1" dirty="0"/>
            </a:br>
            <a:r>
              <a:rPr lang="ru-RU" sz="2800" b="1" dirty="0"/>
              <a:t>для иностранных учащихся</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74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76096"/>
            <a:ext cx="8256196" cy="492664"/>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1540" y="1988840"/>
            <a:ext cx="8280920" cy="2554545"/>
          </a:xfrm>
          <a:prstGeom prst="rect">
            <a:avLst/>
          </a:prstGeom>
          <a:noFill/>
        </p:spPr>
        <p:txBody>
          <a:bodyPr wrap="square" rtlCol="0">
            <a:spAutoFit/>
          </a:bodyPr>
          <a:lstStyle/>
          <a:p>
            <a:pPr indent="457200"/>
            <a:r>
              <a:rPr lang="ru-RU" sz="3200" b="1" dirty="0"/>
              <a:t>Яндекс Мессенджер </a:t>
            </a:r>
            <a:r>
              <a:rPr lang="en-US" sz="3200" dirty="0"/>
              <a:t> </a:t>
            </a:r>
          </a:p>
          <a:p>
            <a:pPr indent="457200"/>
            <a:r>
              <a:rPr lang="en-US" sz="2400" i="0" u="none" strike="noStrike" dirty="0">
                <a:effectLst/>
                <a:hlinkClick r:id="rId3"/>
              </a:rPr>
              <a:t>download.messenger.yandex.ru</a:t>
            </a:r>
          </a:p>
          <a:p>
            <a:pPr indent="457200"/>
            <a:endParaRPr lang="en-US" sz="3200" dirty="0"/>
          </a:p>
          <a:p>
            <a:pPr indent="457200"/>
            <a:r>
              <a:rPr lang="ru-RU" sz="3200" b="1" dirty="0"/>
              <a:t>Инструкция</a:t>
            </a:r>
            <a:endParaRPr lang="en-US" sz="3200" b="1" dirty="0"/>
          </a:p>
          <a:p>
            <a:pPr indent="457200"/>
            <a:r>
              <a:rPr lang="en-US" sz="2400" dirty="0">
                <a:hlinkClick r:id="rId4"/>
              </a:rPr>
              <a:t>https://disk.yandex.ru/i/uTZ_kWExEO3OQA</a:t>
            </a:r>
            <a:r>
              <a:rPr lang="en-US" sz="2400" dirty="0"/>
              <a:t> </a:t>
            </a:r>
          </a:p>
          <a:p>
            <a:pPr indent="457200"/>
            <a:endParaRPr lang="ru-RU" sz="1600" dirty="0"/>
          </a:p>
        </p:txBody>
      </p:sp>
    </p:spTree>
    <p:extLst>
      <p:ext uri="{BB962C8B-B14F-4D97-AF65-F5344CB8AC3E}">
        <p14:creationId xmlns:p14="http://schemas.microsoft.com/office/powerpoint/2010/main" val="369160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76096"/>
            <a:ext cx="8256196" cy="492664"/>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Таблица 5"/>
          <p:cNvGraphicFramePr>
            <a:graphicFrameLocks noGrp="1"/>
          </p:cNvGraphicFramePr>
          <p:nvPr>
            <p:extLst>
              <p:ext uri="{D42A27DB-BD31-4B8C-83A1-F6EECF244321}">
                <p14:modId xmlns:p14="http://schemas.microsoft.com/office/powerpoint/2010/main" val="1031559565"/>
              </p:ext>
            </p:extLst>
          </p:nvPr>
        </p:nvGraphicFramePr>
        <p:xfrm>
          <a:off x="107503" y="3140968"/>
          <a:ext cx="8945925" cy="3168352"/>
        </p:xfrm>
        <a:graphic>
          <a:graphicData uri="http://schemas.openxmlformats.org/drawingml/2006/table">
            <a:tbl>
              <a:tblPr firstRow="1" firstCol="1" bandRow="1">
                <a:tableStyleId>{5C22544A-7EE6-4342-B048-85BDC9FD1C3A}</a:tableStyleId>
              </a:tblPr>
              <a:tblGrid>
                <a:gridCol w="180020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885114">
                  <a:extLst>
                    <a:ext uri="{9D8B030D-6E8A-4147-A177-3AD203B41FA5}">
                      <a16:colId xmlns:a16="http://schemas.microsoft.com/office/drawing/2014/main" val="20002"/>
                    </a:ext>
                  </a:extLst>
                </a:gridCol>
                <a:gridCol w="2004342">
                  <a:extLst>
                    <a:ext uri="{9D8B030D-6E8A-4147-A177-3AD203B41FA5}">
                      <a16:colId xmlns:a16="http://schemas.microsoft.com/office/drawing/2014/main" val="20003"/>
                    </a:ext>
                  </a:extLst>
                </a:gridCol>
                <a:gridCol w="1600084">
                  <a:extLst>
                    <a:ext uri="{9D8B030D-6E8A-4147-A177-3AD203B41FA5}">
                      <a16:colId xmlns:a16="http://schemas.microsoft.com/office/drawing/2014/main" val="20004"/>
                    </a:ext>
                  </a:extLst>
                </a:gridCol>
              </a:tblGrid>
              <a:tr h="1761366">
                <a:tc>
                  <a:txBody>
                    <a:bodyPr/>
                    <a:lstStyle/>
                    <a:p>
                      <a:pPr algn="ctr">
                        <a:lnSpc>
                          <a:spcPct val="115000"/>
                        </a:lnSpc>
                        <a:spcAft>
                          <a:spcPts val="0"/>
                        </a:spcAft>
                      </a:pPr>
                      <a:r>
                        <a:rPr lang="ru-RU" sz="2400" dirty="0">
                          <a:effectLst/>
                        </a:rPr>
                        <a:t>1 семестр</a:t>
                      </a:r>
                      <a:endParaRPr lang="ru-RU" sz="1050" dirty="0">
                        <a:effectLst/>
                      </a:endParaRPr>
                    </a:p>
                    <a:p>
                      <a:pPr algn="ctr">
                        <a:lnSpc>
                          <a:spcPct val="115000"/>
                        </a:lnSpc>
                        <a:spcAft>
                          <a:spcPts val="0"/>
                        </a:spcAft>
                      </a:pPr>
                      <a:r>
                        <a:rPr lang="ru-RU" sz="2400" spc="-120" dirty="0">
                          <a:effectLst/>
                        </a:rPr>
                        <a:t>(19 недель)</a:t>
                      </a:r>
                      <a:endParaRPr lang="ru-RU" sz="105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2400" dirty="0">
                          <a:effectLst/>
                        </a:rPr>
                        <a:t>Зимняя сессия</a:t>
                      </a:r>
                      <a:endParaRPr lang="ru-RU" sz="105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2400" dirty="0">
                          <a:effectLst/>
                        </a:rPr>
                        <a:t>Каникулы</a:t>
                      </a:r>
                      <a:endParaRPr lang="ru-RU" sz="1050" dirty="0">
                        <a:effectLst/>
                      </a:endParaRPr>
                    </a:p>
                    <a:p>
                      <a:pPr algn="ctr">
                        <a:lnSpc>
                          <a:spcPct val="115000"/>
                        </a:lnSpc>
                        <a:spcAft>
                          <a:spcPts val="0"/>
                        </a:spcAft>
                      </a:pPr>
                      <a:r>
                        <a:rPr lang="ru-RU" sz="2400" dirty="0">
                          <a:effectLst/>
                        </a:rPr>
                        <a:t>(</a:t>
                      </a:r>
                      <a:r>
                        <a:rPr lang="en-US" sz="2400" dirty="0">
                          <a:effectLst/>
                        </a:rPr>
                        <a:t>1</a:t>
                      </a:r>
                      <a:r>
                        <a:rPr lang="ru-RU" sz="2400" dirty="0">
                          <a:effectLst/>
                        </a:rPr>
                        <a:t> неделя)</a:t>
                      </a:r>
                      <a:endParaRPr lang="ru-RU" sz="105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2400" dirty="0">
                          <a:effectLst/>
                        </a:rPr>
                        <a:t>2 семестр</a:t>
                      </a:r>
                      <a:endParaRPr lang="ru-RU" sz="1050" dirty="0">
                        <a:effectLst/>
                      </a:endParaRPr>
                    </a:p>
                    <a:p>
                      <a:pPr algn="ctr">
                        <a:lnSpc>
                          <a:spcPct val="115000"/>
                        </a:lnSpc>
                        <a:spcAft>
                          <a:spcPts val="0"/>
                        </a:spcAft>
                      </a:pPr>
                      <a:r>
                        <a:rPr lang="ru-RU" sz="2400" spc="-120" dirty="0">
                          <a:effectLst/>
                        </a:rPr>
                        <a:t>(18 недель)</a:t>
                      </a:r>
                      <a:endParaRPr lang="ru-RU" sz="105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2400">
                          <a:effectLst/>
                        </a:rPr>
                        <a:t>Летняя сессия</a:t>
                      </a:r>
                      <a:endParaRPr lang="ru-RU" sz="105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406986">
                <a:tc>
                  <a:txBody>
                    <a:bodyPr/>
                    <a:lstStyle/>
                    <a:p>
                      <a:pPr algn="ctr">
                        <a:lnSpc>
                          <a:spcPct val="150000"/>
                        </a:lnSpc>
                        <a:spcAft>
                          <a:spcPts val="0"/>
                        </a:spcAft>
                      </a:pPr>
                      <a:r>
                        <a:rPr lang="ru-RU" sz="1900" dirty="0">
                          <a:effectLst/>
                        </a:rPr>
                        <a:t>04.09.202</a:t>
                      </a:r>
                      <a:r>
                        <a:rPr lang="en-US" sz="1900" dirty="0">
                          <a:effectLst/>
                        </a:rPr>
                        <a:t>2</a:t>
                      </a:r>
                      <a:r>
                        <a:rPr lang="ru-RU" sz="1900" dirty="0">
                          <a:effectLst/>
                        </a:rPr>
                        <a:t> –14.01.202</a:t>
                      </a:r>
                      <a:r>
                        <a:rPr lang="en-US" sz="1900" dirty="0">
                          <a:effectLst/>
                        </a:rPr>
                        <a:t>3</a:t>
                      </a:r>
                      <a:endParaRPr lang="ru-RU" sz="19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ru-RU" sz="1900" dirty="0">
                          <a:effectLst/>
                        </a:rPr>
                        <a:t>14.01.202</a:t>
                      </a:r>
                      <a:r>
                        <a:rPr lang="en-US" sz="1900" dirty="0">
                          <a:effectLst/>
                        </a:rPr>
                        <a:t>3</a:t>
                      </a:r>
                      <a:r>
                        <a:rPr lang="ru-RU" sz="1900" dirty="0">
                          <a:effectLst/>
                        </a:rPr>
                        <a:t> –21.01.202</a:t>
                      </a:r>
                      <a:r>
                        <a:rPr lang="en-US" sz="1900" dirty="0">
                          <a:effectLst/>
                        </a:rPr>
                        <a:t>3</a:t>
                      </a:r>
                      <a:endParaRPr lang="ru-RU" sz="19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900" dirty="0">
                          <a:effectLst/>
                        </a:rPr>
                        <a:t>2</a:t>
                      </a:r>
                      <a:r>
                        <a:rPr lang="ru-RU" sz="1900" dirty="0">
                          <a:effectLst/>
                        </a:rPr>
                        <a:t>2.01.2023 –28.01.2023</a:t>
                      </a:r>
                      <a:endParaRPr lang="ru-RU" sz="19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ru-RU" sz="1900" dirty="0">
                          <a:effectLst/>
                        </a:rPr>
                        <a:t>29.0</a:t>
                      </a:r>
                      <a:r>
                        <a:rPr lang="en-US" sz="1900" dirty="0">
                          <a:effectLst/>
                        </a:rPr>
                        <a:t>1</a:t>
                      </a:r>
                      <a:r>
                        <a:rPr lang="ru-RU" sz="1900" dirty="0">
                          <a:effectLst/>
                        </a:rPr>
                        <a:t>.2023 –</a:t>
                      </a:r>
                      <a:r>
                        <a:rPr lang="en-US" sz="1900" dirty="0">
                          <a:effectLst/>
                        </a:rPr>
                        <a:t>0</a:t>
                      </a:r>
                      <a:r>
                        <a:rPr lang="ru-RU" sz="1900" dirty="0">
                          <a:effectLst/>
                        </a:rPr>
                        <a:t>2.06.2023</a:t>
                      </a:r>
                      <a:endParaRPr lang="ru-RU" sz="19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n-US" sz="1900" dirty="0">
                          <a:effectLst/>
                        </a:rPr>
                        <a:t>0</a:t>
                      </a:r>
                      <a:r>
                        <a:rPr lang="ru-RU" sz="1900" dirty="0">
                          <a:effectLst/>
                        </a:rPr>
                        <a:t>3.06.2023 –</a:t>
                      </a:r>
                      <a:r>
                        <a:rPr lang="en-US" sz="1900" dirty="0">
                          <a:effectLst/>
                        </a:rPr>
                        <a:t>1</a:t>
                      </a:r>
                      <a:r>
                        <a:rPr lang="ru-RU" sz="1900" dirty="0">
                          <a:effectLst/>
                        </a:rPr>
                        <a:t>6.06.2023</a:t>
                      </a:r>
                      <a:endParaRPr lang="ru-RU" sz="19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1140485" y="1733462"/>
            <a:ext cx="700704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3000" b="1" i="0" u="none" strike="noStrike" cap="none" normalizeH="0" baseline="0" dirty="0">
                <a:ln>
                  <a:noFill/>
                </a:ln>
                <a:solidFill>
                  <a:srgbClr val="002060"/>
                </a:solidFill>
                <a:effectLst/>
                <a:ea typeface="Calibri" pitchFamily="34" charset="0"/>
                <a:cs typeface="Times New Roman" pitchFamily="18" charset="0"/>
              </a:rPr>
              <a:t>ГРАФИК УЧЕБНОГО ПРОЦЕССА</a:t>
            </a:r>
            <a:endParaRPr kumimoji="0" lang="ru-RU" altLang="ru-RU" sz="800" b="0" i="0" u="none" strike="noStrike" cap="none" normalizeH="0" baseline="0" dirty="0">
              <a:ln>
                <a:noFill/>
              </a:ln>
              <a:solidFill>
                <a:srgbClr val="002060"/>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000" b="1" i="0" u="none" strike="noStrike" cap="none" normalizeH="0" baseline="0">
                <a:ln>
                  <a:noFill/>
                </a:ln>
                <a:solidFill>
                  <a:srgbClr val="002060"/>
                </a:solidFill>
                <a:effectLst/>
                <a:ea typeface="Calibri" pitchFamily="34" charset="0"/>
                <a:cs typeface="Times New Roman" pitchFamily="18" charset="0"/>
              </a:rPr>
              <a:t>2023/2024 </a:t>
            </a:r>
            <a:r>
              <a:rPr kumimoji="0" lang="ru-RU" altLang="ru-RU" sz="3000" b="1" i="0" u="none" strike="noStrike" cap="none" normalizeH="0" baseline="0" dirty="0">
                <a:ln>
                  <a:noFill/>
                </a:ln>
                <a:solidFill>
                  <a:srgbClr val="002060"/>
                </a:solidFill>
                <a:effectLst/>
                <a:ea typeface="Calibri" pitchFamily="34" charset="0"/>
                <a:cs typeface="Times New Roman" pitchFamily="18" charset="0"/>
              </a:rPr>
              <a:t>учебного года</a:t>
            </a:r>
            <a:endParaRPr kumimoji="0" lang="ru-RU" altLang="ru-RU" sz="1800" b="0" i="0" u="none" strike="noStrike" cap="none" normalizeH="0" baseline="0" dirty="0">
              <a:ln>
                <a:noFill/>
              </a:ln>
              <a:solidFill>
                <a:srgbClr val="002060"/>
              </a:solidFill>
              <a:effectLst/>
              <a:cs typeface="Arial" pitchFamily="34" charset="0"/>
            </a:endParaRPr>
          </a:p>
        </p:txBody>
      </p:sp>
    </p:spTree>
    <p:extLst>
      <p:ext uri="{BB962C8B-B14F-4D97-AF65-F5344CB8AC3E}">
        <p14:creationId xmlns:p14="http://schemas.microsoft.com/office/powerpoint/2010/main" val="47799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76096"/>
            <a:ext cx="8256196" cy="492664"/>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91556" y="1944401"/>
            <a:ext cx="5976664" cy="461665"/>
          </a:xfrm>
          <a:prstGeom prst="rect">
            <a:avLst/>
          </a:prstGeom>
          <a:noFill/>
        </p:spPr>
        <p:txBody>
          <a:bodyPr wrap="square" rtlCol="0">
            <a:spAutoFit/>
          </a:bodyPr>
          <a:lstStyle/>
          <a:p>
            <a:pPr algn="ctr"/>
            <a:r>
              <a:rPr lang="ru-RU" sz="2400" b="1" dirty="0">
                <a:solidFill>
                  <a:srgbClr val="002060"/>
                </a:solidFill>
              </a:rPr>
              <a:t>График учебных занятий</a:t>
            </a:r>
          </a:p>
        </p:txBody>
      </p:sp>
      <p:sp>
        <p:nvSpPr>
          <p:cNvPr id="4" name="TextBox 3"/>
          <p:cNvSpPr txBox="1"/>
          <p:nvPr/>
        </p:nvSpPr>
        <p:spPr>
          <a:xfrm>
            <a:off x="1043608" y="2852936"/>
            <a:ext cx="2808312" cy="1569660"/>
          </a:xfrm>
          <a:prstGeom prst="rect">
            <a:avLst/>
          </a:prstGeom>
          <a:noFill/>
        </p:spPr>
        <p:txBody>
          <a:bodyPr wrap="square" rtlCol="0">
            <a:spAutoFit/>
          </a:bodyPr>
          <a:lstStyle/>
          <a:p>
            <a:r>
              <a:rPr lang="ru-RU" sz="2400" dirty="0">
                <a:solidFill>
                  <a:srgbClr val="002060"/>
                </a:solidFill>
              </a:rPr>
              <a:t>1 смена</a:t>
            </a:r>
          </a:p>
          <a:p>
            <a:r>
              <a:rPr lang="ru-RU" sz="2400" dirty="0">
                <a:solidFill>
                  <a:srgbClr val="002060"/>
                </a:solidFill>
              </a:rPr>
              <a:t>8:30 – 10:00</a:t>
            </a:r>
          </a:p>
          <a:p>
            <a:r>
              <a:rPr lang="ru-RU" sz="2400" dirty="0">
                <a:solidFill>
                  <a:srgbClr val="002060"/>
                </a:solidFill>
              </a:rPr>
              <a:t>10:10 – 11:40</a:t>
            </a:r>
          </a:p>
          <a:p>
            <a:r>
              <a:rPr lang="ru-RU" sz="2400" dirty="0">
                <a:solidFill>
                  <a:srgbClr val="002060"/>
                </a:solidFill>
              </a:rPr>
              <a:t>1</a:t>
            </a:r>
            <a:r>
              <a:rPr lang="en-US" sz="2400" dirty="0">
                <a:solidFill>
                  <a:srgbClr val="002060"/>
                </a:solidFill>
              </a:rPr>
              <a:t>2</a:t>
            </a:r>
            <a:r>
              <a:rPr lang="ru-RU" sz="2400" dirty="0">
                <a:solidFill>
                  <a:srgbClr val="002060"/>
                </a:solidFill>
              </a:rPr>
              <a:t>:</a:t>
            </a:r>
            <a:r>
              <a:rPr lang="en-US" sz="2400" dirty="0">
                <a:solidFill>
                  <a:srgbClr val="002060"/>
                </a:solidFill>
              </a:rPr>
              <a:t>1</a:t>
            </a:r>
            <a:r>
              <a:rPr lang="ru-RU" sz="2400" dirty="0">
                <a:solidFill>
                  <a:srgbClr val="002060"/>
                </a:solidFill>
              </a:rPr>
              <a:t>0 – 13:</a:t>
            </a:r>
            <a:r>
              <a:rPr lang="en-US" sz="2400" dirty="0">
                <a:solidFill>
                  <a:srgbClr val="002060"/>
                </a:solidFill>
              </a:rPr>
              <a:t>4</a:t>
            </a:r>
            <a:r>
              <a:rPr lang="ru-RU" sz="2400" dirty="0">
                <a:solidFill>
                  <a:srgbClr val="002060"/>
                </a:solidFill>
              </a:rPr>
              <a:t>0</a:t>
            </a:r>
          </a:p>
        </p:txBody>
      </p:sp>
      <p:sp>
        <p:nvSpPr>
          <p:cNvPr id="5" name="TextBox 4"/>
          <p:cNvSpPr txBox="1"/>
          <p:nvPr/>
        </p:nvSpPr>
        <p:spPr>
          <a:xfrm>
            <a:off x="5319340" y="2852936"/>
            <a:ext cx="2592288" cy="1938992"/>
          </a:xfrm>
          <a:prstGeom prst="rect">
            <a:avLst/>
          </a:prstGeom>
          <a:noFill/>
        </p:spPr>
        <p:txBody>
          <a:bodyPr wrap="square" rtlCol="0">
            <a:spAutoFit/>
          </a:bodyPr>
          <a:lstStyle/>
          <a:p>
            <a:r>
              <a:rPr lang="ru-RU" sz="2400" dirty="0">
                <a:solidFill>
                  <a:srgbClr val="002060"/>
                </a:solidFill>
              </a:rPr>
              <a:t>2 смена</a:t>
            </a:r>
          </a:p>
          <a:p>
            <a:r>
              <a:rPr lang="en-US" sz="2400" dirty="0">
                <a:solidFill>
                  <a:srgbClr val="002060"/>
                </a:solidFill>
              </a:rPr>
              <a:t>13</a:t>
            </a:r>
            <a:r>
              <a:rPr lang="ru-RU" sz="2400" dirty="0">
                <a:solidFill>
                  <a:srgbClr val="002060"/>
                </a:solidFill>
              </a:rPr>
              <a:t>:</a:t>
            </a:r>
            <a:r>
              <a:rPr lang="en-US" sz="2400" dirty="0">
                <a:solidFill>
                  <a:srgbClr val="002060"/>
                </a:solidFill>
              </a:rPr>
              <a:t>5</a:t>
            </a:r>
            <a:r>
              <a:rPr lang="ru-RU" sz="2400" dirty="0">
                <a:solidFill>
                  <a:srgbClr val="002060"/>
                </a:solidFill>
              </a:rPr>
              <a:t>0 – 15:</a:t>
            </a:r>
            <a:r>
              <a:rPr lang="en-US" sz="2400" dirty="0">
                <a:solidFill>
                  <a:srgbClr val="002060"/>
                </a:solidFill>
              </a:rPr>
              <a:t>2</a:t>
            </a:r>
            <a:r>
              <a:rPr lang="ru-RU" sz="2400" dirty="0">
                <a:solidFill>
                  <a:srgbClr val="002060"/>
                </a:solidFill>
              </a:rPr>
              <a:t>0</a:t>
            </a:r>
          </a:p>
          <a:p>
            <a:r>
              <a:rPr lang="ru-RU" sz="2400" dirty="0">
                <a:solidFill>
                  <a:srgbClr val="002060"/>
                </a:solidFill>
              </a:rPr>
              <a:t>15:</a:t>
            </a:r>
            <a:r>
              <a:rPr lang="en-US" sz="2400" dirty="0">
                <a:solidFill>
                  <a:srgbClr val="002060"/>
                </a:solidFill>
              </a:rPr>
              <a:t>5</a:t>
            </a:r>
            <a:r>
              <a:rPr lang="ru-RU" sz="2400" dirty="0">
                <a:solidFill>
                  <a:srgbClr val="002060"/>
                </a:solidFill>
              </a:rPr>
              <a:t>0 – 17:</a:t>
            </a:r>
            <a:r>
              <a:rPr lang="en-US" sz="2400" dirty="0">
                <a:solidFill>
                  <a:srgbClr val="002060"/>
                </a:solidFill>
              </a:rPr>
              <a:t>2</a:t>
            </a:r>
            <a:r>
              <a:rPr lang="ru-RU" sz="2400" dirty="0">
                <a:solidFill>
                  <a:srgbClr val="002060"/>
                </a:solidFill>
              </a:rPr>
              <a:t>0</a:t>
            </a:r>
          </a:p>
          <a:p>
            <a:r>
              <a:rPr lang="ru-RU" sz="2400" dirty="0">
                <a:solidFill>
                  <a:srgbClr val="002060"/>
                </a:solidFill>
              </a:rPr>
              <a:t>17:</a:t>
            </a:r>
            <a:r>
              <a:rPr lang="en-US" sz="2400" dirty="0">
                <a:solidFill>
                  <a:srgbClr val="002060"/>
                </a:solidFill>
              </a:rPr>
              <a:t>3</a:t>
            </a:r>
            <a:r>
              <a:rPr lang="ru-RU" sz="2400" dirty="0">
                <a:solidFill>
                  <a:srgbClr val="002060"/>
                </a:solidFill>
              </a:rPr>
              <a:t>0 – 19:</a:t>
            </a:r>
            <a:r>
              <a:rPr lang="en-US" sz="2400" dirty="0">
                <a:solidFill>
                  <a:srgbClr val="002060"/>
                </a:solidFill>
              </a:rPr>
              <a:t>0</a:t>
            </a:r>
            <a:r>
              <a:rPr lang="ru-RU" sz="2400" dirty="0">
                <a:solidFill>
                  <a:srgbClr val="002060"/>
                </a:solidFill>
              </a:rPr>
              <a:t>0</a:t>
            </a:r>
            <a:endParaRPr lang="en-US" sz="2400" dirty="0">
              <a:solidFill>
                <a:srgbClr val="002060"/>
              </a:solidFill>
            </a:endParaRPr>
          </a:p>
          <a:p>
            <a:r>
              <a:rPr lang="en-US" sz="2400" dirty="0">
                <a:solidFill>
                  <a:srgbClr val="002060"/>
                </a:solidFill>
              </a:rPr>
              <a:t>19:10 – 20:40</a:t>
            </a:r>
            <a:endParaRPr lang="ru-RU" sz="2400" dirty="0">
              <a:solidFill>
                <a:srgbClr val="002060"/>
              </a:solidFill>
            </a:endParaRPr>
          </a:p>
        </p:txBody>
      </p:sp>
    </p:spTree>
    <p:extLst>
      <p:ext uri="{BB962C8B-B14F-4D97-AF65-F5344CB8AC3E}">
        <p14:creationId xmlns:p14="http://schemas.microsoft.com/office/powerpoint/2010/main" val="188455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04088"/>
            <a:ext cx="6085612" cy="564672"/>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0604" y="1583855"/>
            <a:ext cx="5509548" cy="4708981"/>
          </a:xfrm>
          <a:prstGeom prst="rect">
            <a:avLst/>
          </a:prstGeom>
          <a:noFill/>
        </p:spPr>
        <p:txBody>
          <a:bodyPr wrap="square" rtlCol="0">
            <a:spAutoFit/>
          </a:bodyPr>
          <a:lstStyle/>
          <a:p>
            <a:pPr algn="just"/>
            <a:r>
              <a:rPr lang="ru-RU" dirty="0"/>
              <a:t>Занятия будут проходить в приложении Яндекс Мессенджер</a:t>
            </a:r>
            <a:r>
              <a:rPr lang="en-US" dirty="0"/>
              <a:t>. </a:t>
            </a:r>
            <a:endParaRPr lang="ru-RU" dirty="0"/>
          </a:p>
          <a:p>
            <a:pPr algn="just"/>
            <a:endParaRPr lang="ru-RU" dirty="0"/>
          </a:p>
          <a:p>
            <a:pPr algn="just"/>
            <a:r>
              <a:rPr lang="ru-RU" dirty="0"/>
              <a:t>Для начала занятий всем слушателям  необходимо скачать приложение </a:t>
            </a:r>
            <a:r>
              <a:rPr lang="ru-RU" b="1" dirty="0"/>
              <a:t>Яндекс Мессенджер </a:t>
            </a:r>
            <a:r>
              <a:rPr lang="ru-RU" dirty="0"/>
              <a:t>и войти, используя корпоративный логин и пароль. Всем слушателям регистрационные карты прикреплены в личных кабинетах.</a:t>
            </a:r>
          </a:p>
          <a:p>
            <a:endParaRPr lang="ru-RU" sz="1400" b="1" dirty="0"/>
          </a:p>
          <a:p>
            <a:r>
              <a:rPr lang="ru-RU" sz="1400" b="1" dirty="0"/>
              <a:t>Яндекс Мессенджер </a:t>
            </a:r>
            <a:r>
              <a:rPr lang="en-US" sz="1400" dirty="0"/>
              <a:t> </a:t>
            </a:r>
          </a:p>
          <a:p>
            <a:r>
              <a:rPr lang="en-US" sz="1400" i="0" u="none" strike="noStrike" dirty="0">
                <a:effectLst/>
                <a:hlinkClick r:id="rId3"/>
              </a:rPr>
              <a:t>download.messenger.yandex.ru</a:t>
            </a:r>
          </a:p>
          <a:p>
            <a:endParaRPr lang="en-US" sz="1400" dirty="0"/>
          </a:p>
          <a:p>
            <a:r>
              <a:rPr lang="ru-RU" sz="1400" b="1" dirty="0"/>
              <a:t>Инструкция</a:t>
            </a:r>
            <a:endParaRPr lang="en-US" sz="1400" b="1" dirty="0"/>
          </a:p>
          <a:p>
            <a:r>
              <a:rPr lang="en-US" sz="1400" dirty="0">
                <a:hlinkClick r:id="rId4"/>
              </a:rPr>
              <a:t>https://disk.yandex.ru/i/uTZ_kWExEO3OQA</a:t>
            </a:r>
            <a:r>
              <a:rPr lang="en-US" sz="1400" dirty="0"/>
              <a:t> </a:t>
            </a:r>
          </a:p>
          <a:p>
            <a:pPr algn="just"/>
            <a:endParaRPr lang="ru-RU" dirty="0"/>
          </a:p>
          <a:p>
            <a:pPr algn="just"/>
            <a:r>
              <a:rPr lang="ru-RU" dirty="0"/>
              <a:t>Больше информации о факультете можно найти на сайте: </a:t>
            </a:r>
            <a:r>
              <a:rPr lang="en-US" dirty="0">
                <a:hlinkClick r:id="rId5"/>
              </a:rPr>
              <a:t>https://prepschool.kpfu.ru/</a:t>
            </a:r>
            <a:r>
              <a:rPr lang="ru-RU" dirty="0"/>
              <a:t> .</a:t>
            </a:r>
          </a:p>
        </p:txBody>
      </p:sp>
      <p:pic>
        <p:nvPicPr>
          <p:cNvPr id="6" name="Рисунок 5" descr="C:\Users\SONY\Downloads\frontpa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116632"/>
            <a:ext cx="1914518" cy="6552728"/>
          </a:xfrm>
          <a:prstGeom prst="rect">
            <a:avLst/>
          </a:prstGeom>
          <a:noFill/>
          <a:ln>
            <a:noFill/>
          </a:ln>
        </p:spPr>
      </p:pic>
    </p:spTree>
    <p:extLst>
      <p:ext uri="{BB962C8B-B14F-4D97-AF65-F5344CB8AC3E}">
        <p14:creationId xmlns:p14="http://schemas.microsoft.com/office/powerpoint/2010/main" val="281558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04088"/>
            <a:ext cx="6085612" cy="564672"/>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1823335"/>
            <a:ext cx="5040560" cy="3970318"/>
          </a:xfrm>
          <a:prstGeom prst="rect">
            <a:avLst/>
          </a:prstGeom>
          <a:noFill/>
        </p:spPr>
        <p:txBody>
          <a:bodyPr wrap="square" rtlCol="0">
            <a:spAutoFit/>
          </a:bodyPr>
          <a:lstStyle/>
          <a:p>
            <a:r>
              <a:rPr lang="en-US" dirty="0"/>
              <a:t>To start classes, all students need to download the </a:t>
            </a:r>
            <a:r>
              <a:rPr lang="ru-RU" b="1" dirty="0"/>
              <a:t>Яндекс Мессенджер </a:t>
            </a:r>
            <a:r>
              <a:rPr lang="en-US" dirty="0"/>
              <a:t>application and log in using a corporate username and password. They were sent to all in your personal accounts</a:t>
            </a:r>
            <a:r>
              <a:rPr lang="ru-RU" dirty="0"/>
              <a:t> </a:t>
            </a:r>
            <a:r>
              <a:rPr lang="en-US" dirty="0"/>
              <a:t>.</a:t>
            </a:r>
          </a:p>
          <a:p>
            <a:r>
              <a:rPr lang="en-US" dirty="0"/>
              <a:t> </a:t>
            </a:r>
            <a:endParaRPr lang="ru-RU" dirty="0"/>
          </a:p>
          <a:p>
            <a:r>
              <a:rPr lang="ru-RU" sz="1800" b="1" dirty="0"/>
              <a:t>Яндекс Мессенджер </a:t>
            </a:r>
            <a:r>
              <a:rPr lang="en-US" sz="1800" dirty="0"/>
              <a:t> </a:t>
            </a:r>
          </a:p>
          <a:p>
            <a:r>
              <a:rPr lang="en-US" sz="1800" i="0" u="none" strike="noStrike" dirty="0">
                <a:effectLst/>
                <a:hlinkClick r:id="rId3"/>
              </a:rPr>
              <a:t>download.messenger.yandex.ru</a:t>
            </a:r>
          </a:p>
          <a:p>
            <a:endParaRPr lang="en-US" sz="1800" dirty="0"/>
          </a:p>
          <a:p>
            <a:r>
              <a:rPr lang="ru-RU" sz="1800" b="1" dirty="0"/>
              <a:t>Инструкция</a:t>
            </a:r>
            <a:endParaRPr lang="en-US" sz="1800" b="1" dirty="0"/>
          </a:p>
          <a:p>
            <a:r>
              <a:rPr lang="en-US" sz="1800" dirty="0">
                <a:hlinkClick r:id="rId4"/>
              </a:rPr>
              <a:t>https://disk.yandex.ru/i/uTZ_kWExEO3OQA</a:t>
            </a:r>
            <a:r>
              <a:rPr lang="en-US" sz="1800" dirty="0"/>
              <a:t> </a:t>
            </a:r>
          </a:p>
          <a:p>
            <a:endParaRPr lang="ru-RU" dirty="0"/>
          </a:p>
          <a:p>
            <a:r>
              <a:rPr lang="en-US" dirty="0"/>
              <a:t> </a:t>
            </a:r>
            <a:endParaRPr lang="ru-RU" dirty="0"/>
          </a:p>
          <a:p>
            <a:r>
              <a:rPr lang="en-US" dirty="0"/>
              <a:t>More information about the school one can find on the website: </a:t>
            </a:r>
            <a:r>
              <a:rPr lang="en-US" u="sng" dirty="0">
                <a:hlinkClick r:id="rId5"/>
              </a:rPr>
              <a:t>https://prepschool.kpfu.ru/</a:t>
            </a:r>
            <a:endParaRPr lang="ru-RU" dirty="0"/>
          </a:p>
        </p:txBody>
      </p:sp>
      <p:pic>
        <p:nvPicPr>
          <p:cNvPr id="6" name="Рисунок 5" descr="C:\Users\SONY\Downloads\frontpa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116632"/>
            <a:ext cx="1914518" cy="6552728"/>
          </a:xfrm>
          <a:prstGeom prst="rect">
            <a:avLst/>
          </a:prstGeom>
          <a:noFill/>
          <a:ln>
            <a:noFill/>
          </a:ln>
        </p:spPr>
      </p:pic>
    </p:spTree>
    <p:extLst>
      <p:ext uri="{BB962C8B-B14F-4D97-AF65-F5344CB8AC3E}">
        <p14:creationId xmlns:p14="http://schemas.microsoft.com/office/powerpoint/2010/main" val="46863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88840"/>
            <a:ext cx="8229600" cy="1143000"/>
          </a:xfrm>
        </p:spPr>
        <p:txBody>
          <a:bodyPr/>
          <a:lstStyle/>
          <a:p>
            <a:pPr algn="ctr"/>
            <a:r>
              <a:rPr lang="ru-RU" dirty="0"/>
              <a:t>Благодарим за внимание!</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284984"/>
            <a:ext cx="1872208" cy="187220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84984"/>
            <a:ext cx="1820416" cy="1820416"/>
          </a:xfrm>
          <a:prstGeom prst="rect">
            <a:avLst/>
          </a:prstGeom>
        </p:spPr>
      </p:pic>
    </p:spTree>
    <p:extLst>
      <p:ext uri="{BB962C8B-B14F-4D97-AF65-F5344CB8AC3E}">
        <p14:creationId xmlns:p14="http://schemas.microsoft.com/office/powerpoint/2010/main" val="390954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04088"/>
            <a:ext cx="8256196" cy="492664"/>
          </a:xfrm>
        </p:spPr>
        <p:txBody>
          <a:bodyPr>
            <a:normAutofit fontScale="90000"/>
          </a:bodyPr>
          <a:lstStyle/>
          <a:p>
            <a:pPr algn="ctr"/>
            <a:r>
              <a:rPr lang="ru-RU" sz="2800" dirty="0"/>
              <a:t>Казанский (Приволжский) федеральный университет</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268760"/>
            <a:ext cx="4176464" cy="2031325"/>
          </a:xfrm>
          <a:prstGeom prst="rect">
            <a:avLst/>
          </a:prstGeom>
          <a:noFill/>
        </p:spPr>
        <p:txBody>
          <a:bodyPr wrap="square" rtlCol="0">
            <a:spAutoFit/>
          </a:bodyPr>
          <a:lstStyle/>
          <a:p>
            <a:pPr indent="457200" algn="just"/>
            <a:r>
              <a:rPr lang="ru-RU" dirty="0"/>
              <a:t>Казанский (Приволжский) федеральный университет является одним из ведущих университетов России.</a:t>
            </a:r>
          </a:p>
          <a:p>
            <a:pPr indent="457200" algn="just"/>
            <a:r>
              <a:rPr lang="ru-RU" dirty="0"/>
              <a:t>В Казанском  университете учился Владимир Ильич Ульянов-Ленин и Лев Николаевич Толстой.</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340768"/>
            <a:ext cx="3947400" cy="263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111412"/>
            <a:ext cx="3944934" cy="2629956"/>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11772" t="4228" r="15240" b="22710"/>
          <a:stretch/>
        </p:blipFill>
        <p:spPr>
          <a:xfrm>
            <a:off x="4860032" y="4109768"/>
            <a:ext cx="3947400" cy="2631600"/>
          </a:xfrm>
          <a:prstGeom prst="rect">
            <a:avLst/>
          </a:prstGeom>
        </p:spPr>
      </p:pic>
    </p:spTree>
    <p:extLst>
      <p:ext uri="{BB962C8B-B14F-4D97-AF65-F5344CB8AC3E}">
        <p14:creationId xmlns:p14="http://schemas.microsoft.com/office/powerpoint/2010/main" val="5613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04088"/>
            <a:ext cx="8256196" cy="492664"/>
          </a:xfrm>
        </p:spPr>
        <p:txBody>
          <a:bodyPr>
            <a:normAutofit fontScale="90000"/>
          </a:bodyPr>
          <a:lstStyle/>
          <a:p>
            <a:pPr algn="ctr"/>
            <a:r>
              <a:rPr lang="ru-RU" sz="2800" dirty="0"/>
              <a:t>Подготовительный факультет </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1340768"/>
            <a:ext cx="3816424" cy="2308324"/>
          </a:xfrm>
          <a:prstGeom prst="rect">
            <a:avLst/>
          </a:prstGeom>
          <a:noFill/>
          <a:ln w="15875" cmpd="thickThin">
            <a:solidFill>
              <a:srgbClr val="0070C0"/>
            </a:solidFill>
          </a:ln>
        </p:spPr>
        <p:txBody>
          <a:bodyPr wrap="square" rtlCol="0">
            <a:spAutoFit/>
          </a:bodyPr>
          <a:lstStyle/>
          <a:p>
            <a:pPr indent="360000" algn="just"/>
            <a:r>
              <a:rPr lang="ru-RU" sz="1600" dirty="0"/>
              <a:t>На подготовительном факультете для иностранных учащихся работают опытные квалифицированные преподаватели.</a:t>
            </a:r>
          </a:p>
          <a:p>
            <a:pPr indent="360000" algn="just"/>
            <a:r>
              <a:rPr lang="ru-RU" sz="1600" dirty="0"/>
              <a:t>В программу подготовки входит изучение русского языка и общеобразовательных дисциплин в соответствии с выбранной будущей специальностью.</a:t>
            </a:r>
          </a:p>
        </p:txBody>
      </p:sp>
      <p:pic>
        <p:nvPicPr>
          <p:cNvPr id="2050" name="Picture 2" descr="C:\Моё\подфак\20200120КФУ\лучшие\DSC053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61" t="4305" r="5355" b="7202"/>
          <a:stretch/>
        </p:blipFill>
        <p:spPr bwMode="auto">
          <a:xfrm>
            <a:off x="4716016" y="1340768"/>
            <a:ext cx="3825002" cy="26410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5536" y="3789040"/>
            <a:ext cx="3816424" cy="1323439"/>
          </a:xfrm>
          <a:prstGeom prst="rect">
            <a:avLst/>
          </a:prstGeom>
          <a:noFill/>
          <a:ln>
            <a:solidFill>
              <a:srgbClr val="0070C0"/>
            </a:solidFill>
          </a:ln>
        </p:spPr>
        <p:txBody>
          <a:bodyPr wrap="square" rtlCol="0">
            <a:spAutoFit/>
          </a:bodyPr>
          <a:lstStyle/>
          <a:p>
            <a:pPr indent="360000" algn="just"/>
            <a:r>
              <a:rPr lang="ru-RU" sz="1600" dirty="0"/>
              <a:t>В 2019 году была проведена реконструкция здания подготовительного факультета и его оснащение в соответствии с современными требованиями. </a:t>
            </a:r>
          </a:p>
        </p:txBody>
      </p:sp>
      <p:pic>
        <p:nvPicPr>
          <p:cNvPr id="1026" name="Picture 2" descr="C:\Моё\подфак\20200120КФУ\лучшие\DSC053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9336" y="4149079"/>
            <a:ext cx="3811682" cy="25423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5536" y="5242049"/>
            <a:ext cx="3816424" cy="1569660"/>
          </a:xfrm>
          <a:prstGeom prst="rect">
            <a:avLst/>
          </a:prstGeom>
          <a:noFill/>
          <a:ln>
            <a:solidFill>
              <a:srgbClr val="0070C0"/>
            </a:solidFill>
          </a:ln>
        </p:spPr>
        <p:txBody>
          <a:bodyPr wrap="square" rtlCol="0">
            <a:spAutoFit/>
          </a:bodyPr>
          <a:lstStyle/>
          <a:p>
            <a:pPr indent="360000" algn="just"/>
            <a:r>
              <a:rPr lang="ru-RU" sz="1600" dirty="0"/>
              <a:t>Иностранные слушатели имеют возможность подготовиться здесь к обучению по программам </a:t>
            </a:r>
            <a:r>
              <a:rPr lang="ru-RU" sz="1600" dirty="0" err="1"/>
              <a:t>бакалавриата</a:t>
            </a:r>
            <a:r>
              <a:rPr lang="ru-RU" sz="1600" dirty="0"/>
              <a:t>, </a:t>
            </a:r>
            <a:r>
              <a:rPr lang="ru-RU" sz="1600" dirty="0" err="1"/>
              <a:t>специалитета</a:t>
            </a:r>
            <a:r>
              <a:rPr lang="ru-RU" sz="1600" dirty="0"/>
              <a:t>, магистратуры и аспирантуры, ординатуры.</a:t>
            </a:r>
          </a:p>
        </p:txBody>
      </p:sp>
    </p:spTree>
    <p:extLst>
      <p:ext uri="{BB962C8B-B14F-4D97-AF65-F5344CB8AC3E}">
        <p14:creationId xmlns:p14="http://schemas.microsoft.com/office/powerpoint/2010/main" val="396637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04088"/>
            <a:ext cx="8256196" cy="492664"/>
          </a:xfrm>
        </p:spPr>
        <p:txBody>
          <a:bodyPr>
            <a:normAutofit fontScale="90000"/>
          </a:bodyPr>
          <a:lstStyle/>
          <a:p>
            <a:pPr algn="ctr"/>
            <a:r>
              <a:rPr lang="ru-RU" sz="2800" dirty="0"/>
              <a:t>Подготовительный факультет </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2924944"/>
            <a:ext cx="4320480" cy="1477328"/>
          </a:xfrm>
          <a:prstGeom prst="rect">
            <a:avLst/>
          </a:prstGeom>
          <a:noFill/>
          <a:ln w="15875">
            <a:solidFill>
              <a:srgbClr val="0070C0"/>
            </a:solidFill>
          </a:ln>
        </p:spPr>
        <p:txBody>
          <a:bodyPr wrap="square" rtlCol="0">
            <a:spAutoFit/>
          </a:bodyPr>
          <a:lstStyle/>
          <a:p>
            <a:pPr indent="360000" algn="just"/>
            <a:r>
              <a:rPr lang="ru-RU" dirty="0"/>
              <a:t>Слушатели подготовительного факультета имеют возможность проживать в комфортных условиях – в современном общежитии Деревня Универсиады.</a:t>
            </a:r>
          </a:p>
        </p:txBody>
      </p:sp>
      <p:pic>
        <p:nvPicPr>
          <p:cNvPr id="2052" name="Picture 4" descr="https://xn-----7kcbahbnefad4ahc9a5bbl7biw4b7o5a3d.xn--p1ai/media/cover_art/3e352361d6ccc1a672ac4e932232e56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258" y="1412776"/>
            <a:ext cx="3848371" cy="25655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robinzonada.ru/files/134/76/05_thumb3_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443" y="4103464"/>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5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1274" y="2866380"/>
            <a:ext cx="3970844" cy="584775"/>
          </a:xfrm>
          <a:prstGeom prst="rect">
            <a:avLst/>
          </a:prstGeom>
          <a:noFill/>
        </p:spPr>
        <p:txBody>
          <a:bodyPr wrap="square" rtlCol="0">
            <a:spAutoFit/>
          </a:bodyPr>
          <a:lstStyle/>
          <a:p>
            <a:pPr algn="ctr"/>
            <a:r>
              <a:rPr lang="ru-RU" sz="1600" dirty="0"/>
              <a:t>Декан подготовительного факультета </a:t>
            </a:r>
            <a:r>
              <a:rPr lang="ru-RU" sz="1600" dirty="0" err="1"/>
              <a:t>Алишев</a:t>
            </a:r>
            <a:r>
              <a:rPr lang="ru-RU" sz="1600" dirty="0"/>
              <a:t> </a:t>
            </a:r>
            <a:r>
              <a:rPr lang="ru-RU" sz="1600" dirty="0" err="1"/>
              <a:t>Тимирхан</a:t>
            </a:r>
            <a:r>
              <a:rPr lang="ru-RU" sz="1600" dirty="0"/>
              <a:t> Булатович</a:t>
            </a:r>
          </a:p>
        </p:txBody>
      </p:sp>
      <p:sp>
        <p:nvSpPr>
          <p:cNvPr id="7" name="TextBox 6"/>
          <p:cNvSpPr txBox="1"/>
          <p:nvPr/>
        </p:nvSpPr>
        <p:spPr>
          <a:xfrm>
            <a:off x="301445" y="5796270"/>
            <a:ext cx="2952328" cy="954107"/>
          </a:xfrm>
          <a:prstGeom prst="rect">
            <a:avLst/>
          </a:prstGeom>
          <a:noFill/>
        </p:spPr>
        <p:txBody>
          <a:bodyPr wrap="square" rtlCol="0">
            <a:spAutoFit/>
          </a:bodyPr>
          <a:lstStyle/>
          <a:p>
            <a:pPr algn="ctr"/>
            <a:r>
              <a:rPr lang="ru-RU" sz="1400" dirty="0" err="1"/>
              <a:t>Зав.кафедрой</a:t>
            </a:r>
            <a:r>
              <a:rPr lang="ru-RU" sz="1400" dirty="0"/>
              <a:t> русского языка </a:t>
            </a:r>
            <a:r>
              <a:rPr lang="ru-RU" sz="1400" dirty="0" err="1"/>
              <a:t>предмагистерской</a:t>
            </a:r>
            <a:r>
              <a:rPr lang="ru-RU" sz="1400" dirty="0"/>
              <a:t> и </a:t>
            </a:r>
            <a:r>
              <a:rPr lang="ru-RU" sz="1400" dirty="0" err="1"/>
              <a:t>предаспирантской</a:t>
            </a:r>
            <a:r>
              <a:rPr lang="ru-RU" sz="1400" dirty="0"/>
              <a:t> подготовки</a:t>
            </a:r>
          </a:p>
          <a:p>
            <a:pPr algn="ctr"/>
            <a:r>
              <a:rPr lang="en-US" sz="1400" dirty="0">
                <a:hlinkClick r:id="rId3"/>
              </a:rPr>
              <a:t>dinaravr@mail.ru</a:t>
            </a:r>
            <a:r>
              <a:rPr lang="ru-RU" sz="1400" dirty="0"/>
              <a:t> </a:t>
            </a:r>
          </a:p>
        </p:txBody>
      </p:sp>
      <p:sp>
        <p:nvSpPr>
          <p:cNvPr id="8" name="Прямоугольник 7"/>
          <p:cNvSpPr/>
          <p:nvPr/>
        </p:nvSpPr>
        <p:spPr>
          <a:xfrm>
            <a:off x="3145303" y="5840977"/>
            <a:ext cx="3059832" cy="738664"/>
          </a:xfrm>
          <a:prstGeom prst="rect">
            <a:avLst/>
          </a:prstGeom>
        </p:spPr>
        <p:txBody>
          <a:bodyPr wrap="square">
            <a:spAutoFit/>
          </a:bodyPr>
          <a:lstStyle/>
          <a:p>
            <a:pPr algn="ctr"/>
            <a:r>
              <a:rPr lang="ru-RU" sz="1400" dirty="0" err="1"/>
              <a:t>Зав.кафедрой</a:t>
            </a:r>
            <a:r>
              <a:rPr lang="ru-RU" sz="1400" dirty="0"/>
              <a:t> общеобразовательных дисциплин</a:t>
            </a:r>
          </a:p>
          <a:p>
            <a:pPr algn="ctr"/>
            <a:r>
              <a:rPr lang="en-US" sz="1400" dirty="0">
                <a:hlinkClick r:id="rId4"/>
              </a:rPr>
              <a:t>eshimkovich@mail.ru</a:t>
            </a:r>
            <a:endParaRPr lang="ru-RU" sz="1400" dirty="0"/>
          </a:p>
        </p:txBody>
      </p:sp>
      <p:sp>
        <p:nvSpPr>
          <p:cNvPr id="9" name="Прямоугольник 8"/>
          <p:cNvSpPr/>
          <p:nvPr/>
        </p:nvSpPr>
        <p:spPr>
          <a:xfrm>
            <a:off x="6205135" y="5840977"/>
            <a:ext cx="2922426" cy="738664"/>
          </a:xfrm>
          <a:prstGeom prst="rect">
            <a:avLst/>
          </a:prstGeom>
        </p:spPr>
        <p:txBody>
          <a:bodyPr wrap="square">
            <a:spAutoFit/>
          </a:bodyPr>
          <a:lstStyle/>
          <a:p>
            <a:pPr algn="ctr"/>
            <a:r>
              <a:rPr lang="ru-RU" sz="1400" dirty="0" err="1"/>
              <a:t>Зав.кафедрой</a:t>
            </a:r>
            <a:r>
              <a:rPr lang="ru-RU" sz="1400" dirty="0"/>
              <a:t> русского языка </a:t>
            </a:r>
            <a:r>
              <a:rPr lang="ru-RU" sz="1400" dirty="0" err="1"/>
              <a:t>предбакалаврской</a:t>
            </a:r>
            <a:r>
              <a:rPr lang="ru-RU" sz="1400" dirty="0"/>
              <a:t> подготовки</a:t>
            </a:r>
          </a:p>
          <a:p>
            <a:pPr algn="ctr"/>
            <a:r>
              <a:rPr lang="en-US" sz="1400" u="sng" dirty="0">
                <a:hlinkClick r:id="rId5"/>
              </a:rPr>
              <a:t>kafedra.rus.kfu@yandex.ru</a:t>
            </a:r>
            <a:endParaRPr lang="ru-RU" sz="1400" dirty="0"/>
          </a:p>
        </p:txBody>
      </p:sp>
      <p:pic>
        <p:nvPicPr>
          <p:cNvPr id="3074" name="Picture 2" descr="C:\Моё\подфак\грант\3. Конкурс_Сайт_ЭО-11\по гранту\ДА.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0238" y="3867702"/>
            <a:ext cx="1532220" cy="194417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Моё\подфак\грант\3. Конкурс_Сайт_ЭО-11\по гранту\ЕД.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2588" y="3902065"/>
            <a:ext cx="1705263" cy="19441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kpfu.ru/docs/F27343223496/img16184318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4985" y="559068"/>
            <a:ext cx="1705263" cy="21798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prepschool.kpfu.ru/content/uploads/2022/08/muhametov-a.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6702" y="517868"/>
            <a:ext cx="1563889" cy="2262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05473" y="2743268"/>
            <a:ext cx="4026346" cy="1323439"/>
          </a:xfrm>
          <a:prstGeom prst="rect">
            <a:avLst/>
          </a:prstGeom>
          <a:noFill/>
        </p:spPr>
        <p:txBody>
          <a:bodyPr wrap="square" rtlCol="0">
            <a:spAutoFit/>
          </a:bodyPr>
          <a:lstStyle/>
          <a:p>
            <a:pPr algn="ctr"/>
            <a:r>
              <a:rPr lang="ru-RU" sz="1600" dirty="0"/>
              <a:t>Заместитель декана по образовательной деятельности </a:t>
            </a:r>
            <a:r>
              <a:rPr lang="ru-RU" sz="1600" dirty="0" err="1"/>
              <a:t>Мухаметов</a:t>
            </a:r>
            <a:r>
              <a:rPr lang="ru-RU" sz="1600" dirty="0"/>
              <a:t> Айрат </a:t>
            </a:r>
            <a:r>
              <a:rPr lang="ru-RU" sz="1600" dirty="0" err="1"/>
              <a:t>Ринатович</a:t>
            </a:r>
            <a:endParaRPr lang="ru-RU" sz="1600" dirty="0"/>
          </a:p>
          <a:p>
            <a:pPr algn="ctr"/>
            <a:r>
              <a:rPr lang="en-US" sz="1600" dirty="0">
                <a:hlinkClick r:id="rId10"/>
              </a:rPr>
              <a:t>armukhametov@kpfu.ru</a:t>
            </a:r>
            <a:endParaRPr lang="ru-RU" sz="1600" dirty="0"/>
          </a:p>
          <a:p>
            <a:pPr algn="ctr"/>
            <a:endParaRPr lang="ru-RU" sz="1600" dirty="0"/>
          </a:p>
        </p:txBody>
      </p:sp>
      <p:pic>
        <p:nvPicPr>
          <p:cNvPr id="5" name="Рисунок 4">
            <a:extLst>
              <a:ext uri="{FF2B5EF4-FFF2-40B4-BE49-F238E27FC236}">
                <a16:creationId xmlns:a16="http://schemas.microsoft.com/office/drawing/2014/main" id="{98CE2E93-D6EC-4415-BAEC-A95427ECBC5F}"/>
              </a:ext>
            </a:extLst>
          </p:cNvPr>
          <p:cNvPicPr>
            <a:picLocks noChangeAspect="1"/>
          </p:cNvPicPr>
          <p:nvPr/>
        </p:nvPicPr>
        <p:blipFill>
          <a:blip r:embed="rId11"/>
          <a:stretch>
            <a:fillRect/>
          </a:stretch>
        </p:blipFill>
        <p:spPr>
          <a:xfrm>
            <a:off x="914308" y="3870335"/>
            <a:ext cx="1760898" cy="1938912"/>
          </a:xfrm>
          <a:prstGeom prst="rect">
            <a:avLst/>
          </a:prstGeom>
        </p:spPr>
      </p:pic>
    </p:spTree>
    <p:extLst>
      <p:ext uri="{BB962C8B-B14F-4D97-AF65-F5344CB8AC3E}">
        <p14:creationId xmlns:p14="http://schemas.microsoft.com/office/powerpoint/2010/main" val="344731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76096"/>
            <a:ext cx="8256196" cy="492664"/>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1601476"/>
            <a:ext cx="4968552" cy="4801314"/>
          </a:xfrm>
          <a:prstGeom prst="rect">
            <a:avLst/>
          </a:prstGeom>
          <a:noFill/>
          <a:ln>
            <a:solidFill>
              <a:srgbClr val="0070C0"/>
            </a:solidFill>
          </a:ln>
        </p:spPr>
        <p:txBody>
          <a:bodyPr wrap="square" rtlCol="0">
            <a:spAutoFit/>
          </a:bodyPr>
          <a:lstStyle/>
          <a:p>
            <a:pPr indent="360000" algn="just"/>
            <a:r>
              <a:rPr lang="ru-RU" dirty="0"/>
              <a:t>Учёба на подготовительном факультете для иностранных учащихся в 2023 году начинается </a:t>
            </a:r>
            <a:r>
              <a:rPr lang="ru-RU" b="1" dirty="0">
                <a:solidFill>
                  <a:srgbClr val="FF0000"/>
                </a:solidFill>
              </a:rPr>
              <a:t>4 сентября</a:t>
            </a:r>
            <a:r>
              <a:rPr lang="ru-RU" dirty="0">
                <a:solidFill>
                  <a:srgbClr val="FF0000"/>
                </a:solidFill>
              </a:rPr>
              <a:t>.</a:t>
            </a:r>
            <a:endParaRPr lang="ru-RU" sz="1200" dirty="0"/>
          </a:p>
          <a:p>
            <a:pPr indent="360000" algn="just"/>
            <a:r>
              <a:rPr lang="ru-RU" dirty="0"/>
              <a:t>Занятия начинаются в аудитории для всех слушателей, кто уже приехал в Казань. Занятия для слушателей, находящихся на родине будут проводиться в </a:t>
            </a:r>
            <a:r>
              <a:rPr lang="ru-RU" b="1" dirty="0"/>
              <a:t>онлайн-режиме</a:t>
            </a:r>
            <a:r>
              <a:rPr lang="ru-RU" dirty="0"/>
              <a:t>. Группы для онлайн-занятий будут формироваться с учётом часового пояса страны, где находятся слушатели.</a:t>
            </a:r>
          </a:p>
          <a:p>
            <a:pPr indent="360000" algn="just"/>
            <a:r>
              <a:rPr lang="ru-RU" dirty="0"/>
              <a:t>По мере прибытия слушателей в Казань будут формироваться группы для продолжения обучения в традиционном очном формате.</a:t>
            </a:r>
          </a:p>
          <a:p>
            <a:pPr indent="360000" algn="just"/>
            <a:r>
              <a:rPr lang="ru-RU" dirty="0"/>
              <a:t>У каждой академической группы будет куратор, которому можно будет задать вопросы, касающиеся учебного процесса.</a:t>
            </a:r>
            <a:endParaRPr lang="en-US"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464" y="4149079"/>
            <a:ext cx="3658537" cy="244827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464" y="1601476"/>
            <a:ext cx="3658537" cy="2437076"/>
          </a:xfrm>
          <a:prstGeom prst="rect">
            <a:avLst/>
          </a:prstGeom>
        </p:spPr>
      </p:pic>
    </p:spTree>
    <p:extLst>
      <p:ext uri="{BB962C8B-B14F-4D97-AF65-F5344CB8AC3E}">
        <p14:creationId xmlns:p14="http://schemas.microsoft.com/office/powerpoint/2010/main" val="396637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76096"/>
            <a:ext cx="8256196" cy="492664"/>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1680509"/>
            <a:ext cx="4968552" cy="4247317"/>
          </a:xfrm>
          <a:prstGeom prst="rect">
            <a:avLst/>
          </a:prstGeom>
          <a:noFill/>
          <a:ln>
            <a:solidFill>
              <a:srgbClr val="0070C0"/>
            </a:solidFill>
          </a:ln>
        </p:spPr>
        <p:txBody>
          <a:bodyPr wrap="square" rtlCol="0">
            <a:spAutoFit/>
          </a:bodyPr>
          <a:lstStyle/>
          <a:p>
            <a:pPr indent="457200"/>
            <a:r>
              <a:rPr lang="en-US" dirty="0"/>
              <a:t>Classes at the preparatory school for International Students in 202</a:t>
            </a:r>
            <a:r>
              <a:rPr lang="ru-RU" dirty="0"/>
              <a:t>3</a:t>
            </a:r>
            <a:r>
              <a:rPr lang="en-US" dirty="0"/>
              <a:t> begin on September </a:t>
            </a:r>
            <a:r>
              <a:rPr lang="ru-RU" dirty="0"/>
              <a:t>4</a:t>
            </a:r>
            <a:r>
              <a:rPr lang="en-US" dirty="0"/>
              <a:t>.</a:t>
            </a:r>
            <a:endParaRPr lang="ru-RU" dirty="0"/>
          </a:p>
          <a:p>
            <a:pPr indent="457200"/>
            <a:r>
              <a:rPr lang="en-US" dirty="0"/>
              <a:t>For students who is already in Kazan we will provide classes at the university. For students, who is not in Kazan yet, classes will begin online. Groups for online classes will be set up taking into account the time zone of the country where the students are located.</a:t>
            </a:r>
            <a:endParaRPr lang="ru-RU" dirty="0"/>
          </a:p>
          <a:p>
            <a:pPr indent="457200"/>
            <a:r>
              <a:rPr lang="en-US" dirty="0"/>
              <a:t>As students arrive in Kazan, groups will be set up to continue their studies in the traditional full-time manner.</a:t>
            </a:r>
            <a:endParaRPr lang="ru-RU" dirty="0"/>
          </a:p>
          <a:p>
            <a:pPr indent="457200"/>
            <a:r>
              <a:rPr lang="en-US" dirty="0"/>
              <a:t>Each academic group will have a mentor who the students can ask questions regarding the study process.</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464" y="4149079"/>
            <a:ext cx="3658537" cy="244827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464" y="1601476"/>
            <a:ext cx="3658537" cy="2437076"/>
          </a:xfrm>
          <a:prstGeom prst="rect">
            <a:avLst/>
          </a:prstGeom>
        </p:spPr>
      </p:pic>
    </p:spTree>
    <p:extLst>
      <p:ext uri="{BB962C8B-B14F-4D97-AF65-F5344CB8AC3E}">
        <p14:creationId xmlns:p14="http://schemas.microsoft.com/office/powerpoint/2010/main" val="406019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76096"/>
            <a:ext cx="8256196" cy="492664"/>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1412776"/>
            <a:ext cx="8280920" cy="2800767"/>
          </a:xfrm>
          <a:prstGeom prst="rect">
            <a:avLst/>
          </a:prstGeom>
          <a:noFill/>
        </p:spPr>
        <p:txBody>
          <a:bodyPr wrap="square" rtlCol="0">
            <a:spAutoFit/>
          </a:bodyPr>
          <a:lstStyle/>
          <a:p>
            <a:pPr indent="360000" algn="just"/>
            <a:r>
              <a:rPr lang="ru-RU" sz="1600" dirty="0"/>
              <a:t>Для более эффективного обучения преподавателями подготовительного факультета разработаны </a:t>
            </a:r>
            <a:r>
              <a:rPr lang="ru-RU" sz="1600" dirty="0" err="1"/>
              <a:t>видеолекции</a:t>
            </a:r>
            <a:r>
              <a:rPr lang="ru-RU" sz="1600" dirty="0"/>
              <a:t>, учебные пособия и онлайн-курсы, которые будут использоваться в учебном процессе.</a:t>
            </a:r>
          </a:p>
          <a:p>
            <a:pPr indent="360000" algn="just"/>
            <a:r>
              <a:rPr lang="ru-RU" sz="1600" dirty="0"/>
              <a:t>Преподаватели подготовительного факультета имеют опыт работы со слушателями в дистанционном </a:t>
            </a:r>
            <a:r>
              <a:rPr lang="ru-RU" sz="1600"/>
              <a:t>формате в </a:t>
            </a:r>
            <a:r>
              <a:rPr lang="ru-RU" sz="1600" b="1"/>
              <a:t>Яндекс </a:t>
            </a:r>
            <a:r>
              <a:rPr lang="ru-RU" sz="1600" b="1" dirty="0"/>
              <a:t>Мессенджер</a:t>
            </a:r>
            <a:r>
              <a:rPr lang="ru-RU" sz="1600" dirty="0"/>
              <a:t>. Занятия будут проходить в приложении </a:t>
            </a:r>
            <a:r>
              <a:rPr lang="ru-RU" sz="1600" b="1" dirty="0"/>
              <a:t>.</a:t>
            </a:r>
            <a:endParaRPr lang="ru-RU" sz="1600" dirty="0"/>
          </a:p>
          <a:p>
            <a:pPr indent="360000" algn="just"/>
            <a:r>
              <a:rPr lang="ru-RU" sz="1600" dirty="0"/>
              <a:t>В </a:t>
            </a:r>
            <a:r>
              <a:rPr lang="ru-RU" sz="1600" b="1" dirty="0"/>
              <a:t>Яндекс Мессенджер </a:t>
            </a:r>
            <a:r>
              <a:rPr lang="ru-RU" sz="1600" dirty="0"/>
              <a:t>проводятся практические, лекционные и лабораторные занятия. Преподаватели применяют мультимедийные материалы на занятиях и для самостоятельной работы слушателей. По прибытии все слушатели получат разработанные учебные пособия в бумажном виде по всем изучаемым предметам.</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18" y="4437112"/>
            <a:ext cx="7865172" cy="2190313"/>
          </a:xfrm>
          <a:prstGeom prst="rect">
            <a:avLst/>
          </a:prstGeom>
        </p:spPr>
      </p:pic>
    </p:spTree>
    <p:extLst>
      <p:ext uri="{BB962C8B-B14F-4D97-AF65-F5344CB8AC3E}">
        <p14:creationId xmlns:p14="http://schemas.microsoft.com/office/powerpoint/2010/main" val="172958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604" y="776096"/>
            <a:ext cx="8256196" cy="492664"/>
          </a:xfrm>
        </p:spPr>
        <p:txBody>
          <a:bodyPr>
            <a:normAutofit fontScale="90000"/>
          </a:bodyPr>
          <a:lstStyle/>
          <a:p>
            <a:pPr algn="ctr"/>
            <a:r>
              <a:rPr lang="ru-RU" sz="2800" dirty="0"/>
              <a:t>Подготовительный факультет</a:t>
            </a:r>
            <a:br>
              <a:rPr lang="ru-RU" sz="2800" dirty="0"/>
            </a:br>
            <a:r>
              <a:rPr lang="ru-RU" sz="2800" dirty="0"/>
              <a:t>для иностранных учащихся</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9832" cy="64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1484784"/>
            <a:ext cx="8280920" cy="2308324"/>
          </a:xfrm>
          <a:prstGeom prst="rect">
            <a:avLst/>
          </a:prstGeom>
          <a:noFill/>
        </p:spPr>
        <p:txBody>
          <a:bodyPr wrap="square" rtlCol="0">
            <a:spAutoFit/>
          </a:bodyPr>
          <a:lstStyle/>
          <a:p>
            <a:pPr indent="457200"/>
            <a:r>
              <a:rPr lang="en-US" sz="1600" dirty="0"/>
              <a:t>For more effective teaching, instructors of the preparatory school have developed video lectures, study guides and online courses that will be used in the study process.</a:t>
            </a:r>
            <a:endParaRPr lang="ru-RU" sz="1600" dirty="0"/>
          </a:p>
          <a:p>
            <a:pPr indent="457200"/>
            <a:r>
              <a:rPr lang="en-US" sz="1600" dirty="0"/>
              <a:t> </a:t>
            </a:r>
            <a:endParaRPr lang="ru-RU" sz="1600" dirty="0"/>
          </a:p>
          <a:p>
            <a:pPr indent="457200"/>
            <a:r>
              <a:rPr lang="en-US" sz="1600" dirty="0"/>
              <a:t>Instructors of the preparatory school have experience of working with students in a distance format. Classes  will be held in the </a:t>
            </a:r>
            <a:r>
              <a:rPr lang="ru-RU" sz="1600" b="1" dirty="0"/>
              <a:t>Яндекс Мессенджер </a:t>
            </a:r>
            <a:r>
              <a:rPr lang="en-US" sz="1600" dirty="0"/>
              <a:t>App.</a:t>
            </a:r>
            <a:endParaRPr lang="ru-RU" sz="1600" dirty="0"/>
          </a:p>
          <a:p>
            <a:pPr indent="457200"/>
            <a:r>
              <a:rPr lang="en-US" sz="1600" dirty="0"/>
              <a:t> </a:t>
            </a:r>
            <a:endParaRPr lang="ru-RU" sz="1600" dirty="0"/>
          </a:p>
          <a:p>
            <a:pPr indent="457200"/>
            <a:r>
              <a:rPr lang="ru-RU" sz="1600" b="1" dirty="0"/>
              <a:t>Яндекс Мессенджер </a:t>
            </a:r>
            <a:r>
              <a:rPr lang="en-US" sz="1600" dirty="0"/>
              <a:t>provides hands-on, lecture, and lab sessions. Teachers use all possible multimedia materials in the classroom and for students' independent work. Upon arrival, all students will receive study books for</a:t>
            </a:r>
            <a:r>
              <a:rPr lang="ru-RU" sz="1600" dirty="0"/>
              <a:t> </a:t>
            </a:r>
            <a:r>
              <a:rPr lang="en-US" sz="1600" dirty="0"/>
              <a:t>subjects studied.</a:t>
            </a:r>
            <a:endParaRPr lang="ru-RU" sz="16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18" y="4437112"/>
            <a:ext cx="7865172" cy="2190313"/>
          </a:xfrm>
          <a:prstGeom prst="rect">
            <a:avLst/>
          </a:prstGeom>
        </p:spPr>
      </p:pic>
    </p:spTree>
    <p:extLst>
      <p:ext uri="{BB962C8B-B14F-4D97-AF65-F5344CB8AC3E}">
        <p14:creationId xmlns:p14="http://schemas.microsoft.com/office/powerpoint/2010/main" val="2188750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1797</TotalTime>
  <Words>909</Words>
  <Application>Microsoft Office PowerPoint</Application>
  <PresentationFormat>Экран (4:3)</PresentationFormat>
  <Paragraphs>97</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Calibri</vt:lpstr>
      <vt:lpstr>Georgia</vt:lpstr>
      <vt:lpstr>Trebuchet MS</vt:lpstr>
      <vt:lpstr>Wingdings 2</vt:lpstr>
      <vt:lpstr>Городская</vt:lpstr>
      <vt:lpstr>Казанский (Приволжский) федеральный университет  Подготовительный факультет  для иностранных учащихся</vt:lpstr>
      <vt:lpstr>Казанский (Приволжский) федеральный университет</vt:lpstr>
      <vt:lpstr>Подготовительный факультет  для иностранных учащихся</vt:lpstr>
      <vt:lpstr>Подготовительный факультет  для иностранных учащихся</vt:lpstr>
      <vt:lpstr>Презентация PowerPoint</vt:lpstr>
      <vt:lpstr>Подготовительный факультет для иностранных учащихся</vt:lpstr>
      <vt:lpstr>Подготовительный факультет для иностранных учащихся</vt:lpstr>
      <vt:lpstr>Подготовительный факультет для иностранных учащихся</vt:lpstr>
      <vt:lpstr>Подготовительный факультет для иностранных учащихся</vt:lpstr>
      <vt:lpstr>Подготовительный факультет для иностранных учащихся</vt:lpstr>
      <vt:lpstr>Подготовительный факультет для иностранных учащихся</vt:lpstr>
      <vt:lpstr>Подготовительный факультет для иностранных учащихся</vt:lpstr>
      <vt:lpstr>Подготовительный факультет для иностранных учащихся</vt:lpstr>
      <vt:lpstr>Подготовительный факультет для иностранных учащихся</vt:lpstr>
      <vt:lpstr>Благодарим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Дарья</dc:creator>
  <cp:lastModifiedBy>Иванова Дарья Александровна</cp:lastModifiedBy>
  <cp:revision>122</cp:revision>
  <dcterms:created xsi:type="dcterms:W3CDTF">2018-10-26T16:34:35Z</dcterms:created>
  <dcterms:modified xsi:type="dcterms:W3CDTF">2023-09-01T12:46:27Z</dcterms:modified>
</cp:coreProperties>
</file>