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71" r:id="rId4"/>
    <p:sldId id="272" r:id="rId5"/>
    <p:sldId id="277" r:id="rId6"/>
    <p:sldId id="274" r:id="rId7"/>
    <p:sldId id="275" r:id="rId8"/>
    <p:sldId id="276" r:id="rId9"/>
    <p:sldId id="270" r:id="rId10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429" autoAdjust="0"/>
  </p:normalViewPr>
  <p:slideViewPr>
    <p:cSldViewPr>
      <p:cViewPr>
        <p:scale>
          <a:sx n="125" d="100"/>
          <a:sy n="125" d="100"/>
        </p:scale>
        <p:origin x="226" y="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71BDCD-EBE6-4678-8413-13BFAA387E1D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570D4-9143-4E91-8959-8D963457B7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637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aseline="0" dirty="0"/>
              <a:t>Итак, перейдем к первому пункту – оформление.</a:t>
            </a:r>
          </a:p>
          <a:p>
            <a:pPr marL="0" indent="0">
              <a:buNone/>
            </a:pPr>
            <a:r>
              <a:rPr lang="ru-RU" baseline="0" dirty="0"/>
              <a:t>Основной просьбой со стороны подразделений было увеличить пространство презентации. Нам тоже показалось логичным и правильным, за счет уменьшения ширины корешка увеличить пространство для контента.</a:t>
            </a:r>
          </a:p>
          <a:p>
            <a:pPr marL="228600" indent="-228600">
              <a:buAutoNum type="arabicParenR"/>
            </a:pPr>
            <a:endParaRPr lang="ru-RU" dirty="0"/>
          </a:p>
          <a:p>
            <a:pPr marL="0" indent="0">
              <a:buNone/>
            </a:pPr>
            <a:r>
              <a:rPr lang="ru-RU" dirty="0"/>
              <a:t>След. слайд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452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aseline="0" dirty="0"/>
              <a:t>Итак, перейдем к первому пункту – оформление.</a:t>
            </a:r>
          </a:p>
          <a:p>
            <a:pPr marL="0" indent="0">
              <a:buNone/>
            </a:pPr>
            <a:r>
              <a:rPr lang="ru-RU" baseline="0" dirty="0"/>
              <a:t>Основной просьбой со стороны подразделений было увеличить пространство презентации. Нам тоже показалось логичным и правильным, за счет уменьшения ширины корешка увеличить пространство для контента.</a:t>
            </a:r>
          </a:p>
          <a:p>
            <a:pPr marL="228600" indent="-228600">
              <a:buAutoNum type="arabicParenR"/>
            </a:pPr>
            <a:endParaRPr lang="ru-RU" dirty="0"/>
          </a:p>
          <a:p>
            <a:pPr marL="0" indent="0">
              <a:buNone/>
            </a:pPr>
            <a:r>
              <a:rPr lang="ru-RU" dirty="0"/>
              <a:t>След. слайд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1503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aseline="0" dirty="0"/>
              <a:t>Итак, перейдем к первому пункту – оформление.</a:t>
            </a:r>
          </a:p>
          <a:p>
            <a:pPr marL="0" indent="0">
              <a:buNone/>
            </a:pPr>
            <a:r>
              <a:rPr lang="ru-RU" baseline="0" dirty="0"/>
              <a:t>Основной просьбой со стороны подразделений было увеличить пространство презентации. Нам тоже показалось логичным и правильным, за счет уменьшения ширины корешка увеличить пространство для контента.</a:t>
            </a:r>
          </a:p>
          <a:p>
            <a:pPr marL="228600" indent="-228600">
              <a:buAutoNum type="arabicParenR"/>
            </a:pPr>
            <a:endParaRPr lang="ru-RU" dirty="0"/>
          </a:p>
          <a:p>
            <a:pPr marL="0" indent="0">
              <a:buNone/>
            </a:pPr>
            <a:r>
              <a:rPr lang="ru-RU" dirty="0"/>
              <a:t>След. слайд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110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aseline="0" dirty="0"/>
              <a:t>Итак, перейдем к первому пункту – оформление.</a:t>
            </a:r>
          </a:p>
          <a:p>
            <a:pPr marL="0" indent="0">
              <a:buNone/>
            </a:pPr>
            <a:r>
              <a:rPr lang="ru-RU" baseline="0" dirty="0"/>
              <a:t>Основной просьбой со стороны подразделений было увеличить пространство презентации. Нам тоже показалось логичным и правильным, за счет уменьшения ширины корешка увеличить пространство для контента.</a:t>
            </a:r>
          </a:p>
          <a:p>
            <a:pPr marL="228600" indent="-228600">
              <a:buAutoNum type="arabicParenR"/>
            </a:pPr>
            <a:endParaRPr lang="ru-RU" dirty="0"/>
          </a:p>
          <a:p>
            <a:pPr marL="0" indent="0">
              <a:buNone/>
            </a:pPr>
            <a:r>
              <a:rPr lang="ru-RU" dirty="0"/>
              <a:t>След. слайд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075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aseline="0" dirty="0"/>
              <a:t>Итак, перейдем к первому пункту – оформление.</a:t>
            </a:r>
          </a:p>
          <a:p>
            <a:pPr marL="0" indent="0">
              <a:buNone/>
            </a:pPr>
            <a:r>
              <a:rPr lang="ru-RU" baseline="0" dirty="0"/>
              <a:t>Основной просьбой со стороны подразделений было увеличить пространство презентации. Нам тоже показалось логичным и правильным, за счет уменьшения ширины корешка увеличить пространство для контента.</a:t>
            </a:r>
          </a:p>
          <a:p>
            <a:pPr marL="228600" indent="-228600">
              <a:buAutoNum type="arabicParenR"/>
            </a:pPr>
            <a:endParaRPr lang="ru-RU" dirty="0"/>
          </a:p>
          <a:p>
            <a:pPr marL="0" indent="0">
              <a:buNone/>
            </a:pPr>
            <a:r>
              <a:rPr lang="ru-RU" dirty="0"/>
              <a:t>След. слайд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4376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aseline="0" dirty="0" smtClean="0"/>
              <a:t>Итак, перейдем к первому пункту – оформление.</a:t>
            </a:r>
          </a:p>
          <a:p>
            <a:pPr marL="0" indent="0">
              <a:buNone/>
            </a:pPr>
            <a:r>
              <a:rPr lang="ru-RU" baseline="0" dirty="0" smtClean="0"/>
              <a:t>Основной просьбой со стороны подразделений было увеличить пространство презентации. Нам тоже показалось логичным и правильным, за счет уменьшения ширины корешка увеличить пространство для контента.</a:t>
            </a:r>
          </a:p>
          <a:p>
            <a:pPr marL="228600" indent="-228600">
              <a:buAutoNum type="arabicParenR"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След. слайд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3425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aseline="0" dirty="0"/>
              <a:t>Итак, перейдем к первому пункту – оформление.</a:t>
            </a:r>
          </a:p>
          <a:p>
            <a:pPr marL="0" indent="0">
              <a:buNone/>
            </a:pPr>
            <a:r>
              <a:rPr lang="ru-RU" baseline="0" dirty="0"/>
              <a:t>Основной просьбой со стороны подразделений было увеличить пространство презентации. Нам тоже показалось логичным и правильным, за счет уменьшения ширины корешка увеличить пространство для контента.</a:t>
            </a:r>
          </a:p>
          <a:p>
            <a:pPr marL="228600" indent="-228600">
              <a:buAutoNum type="arabicParenR"/>
            </a:pPr>
            <a:endParaRPr lang="ru-RU" dirty="0"/>
          </a:p>
          <a:p>
            <a:pPr marL="0" indent="0">
              <a:buNone/>
            </a:pPr>
            <a:r>
              <a:rPr lang="ru-RU" dirty="0"/>
              <a:t>След. слайд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1066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671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SShafigullin\Desktop\Проекты\Брендбук\Гайдлайн\Презентация\презентация шаблон КФУ-0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72"/>
          <a:stretch/>
        </p:blipFill>
        <p:spPr bwMode="auto">
          <a:xfrm>
            <a:off x="0" y="256429"/>
            <a:ext cx="9144000" cy="5141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03648" y="2372666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rgbClr val="000000"/>
              </a:buClr>
              <a:buSzPts val="1100"/>
            </a:pP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Владимирова Л.В.</a:t>
            </a:r>
            <a:b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концентризма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учебном комплексе по РКИ</a:t>
            </a:r>
            <a:endParaRPr lang="ru-RU" sz="2400" dirty="0">
              <a:solidFill>
                <a:schemeClr val="bg1"/>
              </a:solidFill>
              <a:latin typeface="PT Sans" panose="020B0503020203020204" pitchFamily="34" charset="-52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2339753" y="2058086"/>
            <a:ext cx="446449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129CF49-BFAC-429C-A952-E43301A34B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390" y="483518"/>
            <a:ext cx="2749221" cy="1124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84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E879BAB-C986-4BEB-8A83-99751304597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390" y="87534"/>
            <a:ext cx="524805" cy="1141075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978974" y="402366"/>
            <a:ext cx="7769490" cy="297176"/>
          </a:xfrm>
        </p:spPr>
        <p:txBody>
          <a:bodyPr>
            <a:noAutofit/>
          </a:bodyPr>
          <a:lstStyle/>
          <a:p>
            <a:r>
              <a:rPr lang="ru-RU" sz="2800" b="1" dirty="0"/>
              <a:t>Принцип концентрической подачи материала </a:t>
            </a:r>
            <a:endParaRPr lang="ru-RU" sz="2800" dirty="0"/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043608" y="1059583"/>
            <a:ext cx="7624936" cy="3816424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400" dirty="0" smtClean="0">
                <a:solidFill>
                  <a:schemeClr val="tx1"/>
                </a:solidFill>
              </a:rPr>
              <a:t>Принцип </a:t>
            </a:r>
            <a:r>
              <a:rPr lang="ru-RU" sz="3400" dirty="0" err="1">
                <a:solidFill>
                  <a:schemeClr val="tx1"/>
                </a:solidFill>
              </a:rPr>
              <a:t>концентризма</a:t>
            </a:r>
            <a:r>
              <a:rPr lang="ru-RU" sz="3400" dirty="0">
                <a:solidFill>
                  <a:schemeClr val="tx1"/>
                </a:solidFill>
              </a:rPr>
              <a:t> относится к лингвистическим принципам методики преподавания РКИ и опирается на принцип системности. </a:t>
            </a:r>
            <a:endParaRPr lang="ru-RU" sz="34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400" dirty="0" smtClean="0">
                <a:solidFill>
                  <a:schemeClr val="tx1"/>
                </a:solidFill>
              </a:rPr>
              <a:t>Согласно </a:t>
            </a:r>
            <a:r>
              <a:rPr lang="ru-RU" sz="3400" dirty="0">
                <a:solidFill>
                  <a:schemeClr val="tx1"/>
                </a:solidFill>
              </a:rPr>
              <a:t>принципу </a:t>
            </a:r>
            <a:r>
              <a:rPr lang="ru-RU" sz="3400" dirty="0" err="1">
                <a:solidFill>
                  <a:schemeClr val="tx1"/>
                </a:solidFill>
              </a:rPr>
              <a:t>концентризма</a:t>
            </a:r>
            <a:r>
              <a:rPr lang="ru-RU" sz="3400" dirty="0">
                <a:solidFill>
                  <a:schemeClr val="tx1"/>
                </a:solidFill>
              </a:rPr>
              <a:t> учебный материал необходимо распределять по относительно замкнутым циклам – так называемым </a:t>
            </a:r>
            <a:r>
              <a:rPr lang="ru-RU" sz="3400" b="1" dirty="0">
                <a:solidFill>
                  <a:schemeClr val="tx1"/>
                </a:solidFill>
              </a:rPr>
              <a:t>концентрам. </a:t>
            </a:r>
            <a:endParaRPr lang="ru-RU" sz="3400" b="1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400" dirty="0" smtClean="0">
                <a:solidFill>
                  <a:schemeClr val="tx1"/>
                </a:solidFill>
              </a:rPr>
              <a:t>В </a:t>
            </a:r>
            <a:r>
              <a:rPr lang="ru-RU" sz="3400" dirty="0">
                <a:solidFill>
                  <a:schemeClr val="tx1"/>
                </a:solidFill>
              </a:rPr>
              <a:t>каждом последующем </a:t>
            </a:r>
            <a:r>
              <a:rPr lang="ru-RU" sz="3400" b="1" dirty="0">
                <a:solidFill>
                  <a:schemeClr val="tx1"/>
                </a:solidFill>
              </a:rPr>
              <a:t>концентре</a:t>
            </a:r>
            <a:r>
              <a:rPr lang="ru-RU" sz="3400" dirty="0">
                <a:solidFill>
                  <a:schemeClr val="tx1"/>
                </a:solidFill>
              </a:rPr>
              <a:t> происходит расширение изученного материала и овладение новым.</a:t>
            </a:r>
            <a:endParaRPr lang="ru-RU" sz="3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34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E879BAB-C986-4BEB-8A83-99751304597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390" y="87534"/>
            <a:ext cx="524805" cy="1141075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978974" y="402366"/>
            <a:ext cx="7769490" cy="945248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Учебный комплекс по РКИ 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подфака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КФУ</a:t>
            </a:r>
            <a:endParaRPr lang="ru-RU" sz="2800" dirty="0"/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043608" y="1419621"/>
            <a:ext cx="7624936" cy="3456385"/>
          </a:xfrm>
        </p:spPr>
        <p:txBody>
          <a:bodyPr>
            <a:normAutofit fontScale="92500"/>
          </a:bodyPr>
          <a:lstStyle/>
          <a:p>
            <a:pPr algn="l"/>
            <a:r>
              <a:rPr lang="ru-RU" sz="3000" dirty="0">
                <a:solidFill>
                  <a:schemeClr val="tx1"/>
                </a:solidFill>
              </a:rPr>
              <a:t>состоит из трёх учебных пособий: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chemeClr val="tx1"/>
                </a:solidFill>
              </a:rPr>
              <a:t>учебник «Привет!» (элементарный уровень А1)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chemeClr val="tx1"/>
                </a:solidFill>
              </a:rPr>
              <a:t>учебник «Как дела?» (базовый уровень А2)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chemeClr val="tx1"/>
                </a:solidFill>
              </a:rPr>
              <a:t>учебник «Удачи!» (</a:t>
            </a:r>
            <a:r>
              <a:rPr lang="ru-RU" sz="3000" dirty="0" err="1">
                <a:solidFill>
                  <a:schemeClr val="tx1"/>
                </a:solidFill>
              </a:rPr>
              <a:t>предвузовский</a:t>
            </a:r>
            <a:r>
              <a:rPr lang="ru-RU" sz="3000" dirty="0">
                <a:solidFill>
                  <a:schemeClr val="tx1"/>
                </a:solidFill>
              </a:rPr>
              <a:t> уровень В1, соответствующий </a:t>
            </a:r>
            <a:r>
              <a:rPr lang="en-US" sz="3000" dirty="0">
                <a:solidFill>
                  <a:schemeClr val="tx1"/>
                </a:solidFill>
              </a:rPr>
              <a:t>I</a:t>
            </a:r>
            <a:r>
              <a:rPr lang="ru-RU" sz="3000" dirty="0">
                <a:solidFill>
                  <a:schemeClr val="tx1"/>
                </a:solidFill>
              </a:rPr>
              <a:t> сертификационному уровню)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09310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E879BAB-C986-4BEB-8A83-99751304597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390" y="87534"/>
            <a:ext cx="524805" cy="1141075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978974" y="402366"/>
            <a:ext cx="7769490" cy="297176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Концентрическая подача падежей</a:t>
            </a:r>
            <a:endParaRPr lang="ru-RU" sz="2800" dirty="0"/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043608" y="1059583"/>
            <a:ext cx="7624936" cy="3816424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учебник «Привет!» – все падежи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существительных в единственном числе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(+ падеж №1 во множественном числе);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учебник «Как дела?» – все падежи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прилагательных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единственном числе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учебник «Удачи!» – все падежи существительных и прилагательных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 множественном числе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79243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E879BAB-C986-4BEB-8A83-99751304597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390" y="87534"/>
            <a:ext cx="524805" cy="1141075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978974" y="402366"/>
            <a:ext cx="7769490" cy="297176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Презентация падежа №6 по уровням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Учебник «Привет!» </a:t>
            </a:r>
            <a:r>
              <a:rPr lang="ru-RU" sz="2400" b="1" dirty="0"/>
              <a:t>(урок 7)</a:t>
            </a:r>
            <a:endParaRPr lang="ru-RU" sz="2800" dirty="0"/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043608" y="1059583"/>
            <a:ext cx="7624936" cy="3816424"/>
          </a:xfrm>
        </p:spPr>
        <p:txBody>
          <a:bodyPr>
            <a:normAutofit/>
          </a:bodyPr>
          <a:lstStyle/>
          <a:p>
            <a:endParaRPr lang="ru-RU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549652"/>
              </p:ext>
            </p:extLst>
          </p:nvPr>
        </p:nvGraphicFramePr>
        <p:xfrm>
          <a:off x="1043605" y="987574"/>
          <a:ext cx="7624938" cy="38164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1646">
                  <a:extLst>
                    <a:ext uri="{9D8B030D-6E8A-4147-A177-3AD203B41FA5}">
                      <a16:colId xmlns:a16="http://schemas.microsoft.com/office/drawing/2014/main" val="1144003381"/>
                    </a:ext>
                  </a:extLst>
                </a:gridCol>
                <a:gridCol w="2541646">
                  <a:extLst>
                    <a:ext uri="{9D8B030D-6E8A-4147-A177-3AD203B41FA5}">
                      <a16:colId xmlns:a16="http://schemas.microsoft.com/office/drawing/2014/main" val="857788083"/>
                    </a:ext>
                  </a:extLst>
                </a:gridCol>
                <a:gridCol w="2541646">
                  <a:extLst>
                    <a:ext uri="{9D8B030D-6E8A-4147-A177-3AD203B41FA5}">
                      <a16:colId xmlns:a16="http://schemas.microsoft.com/office/drawing/2014/main" val="452049335"/>
                    </a:ext>
                  </a:extLst>
                </a:gridCol>
              </a:tblGrid>
              <a:tr h="60057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ГДЕ?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4317569"/>
                  </a:ext>
                </a:extLst>
              </a:tr>
              <a:tr h="4837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034415" algn="l"/>
                        </a:tabLst>
                      </a:pPr>
                      <a:r>
                        <a:rPr lang="ru-RU" sz="2400" dirty="0">
                          <a:effectLst/>
                        </a:rPr>
                        <a:t>окончания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примеры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9012043"/>
                  </a:ext>
                </a:extLst>
              </a:tr>
              <a:tr h="8352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</a:rPr>
                        <a:t>он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</a:rPr>
                        <a:t>в (на, о)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-Е, -ИИ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(+ исключения с -У)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город – в </a:t>
                      </a:r>
                      <a:r>
                        <a:rPr lang="ru-RU" sz="2000" dirty="0" err="1">
                          <a:effectLst/>
                        </a:rPr>
                        <a:t>городЕ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(в </a:t>
                      </a:r>
                      <a:r>
                        <a:rPr lang="ru-RU" sz="2000" dirty="0" err="1">
                          <a:effectLst/>
                        </a:rPr>
                        <a:t>шкафУ</a:t>
                      </a:r>
                      <a:r>
                        <a:rPr lang="ru-RU" sz="2000" dirty="0">
                          <a:effectLst/>
                        </a:rPr>
                        <a:t>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5928946"/>
                  </a:ext>
                </a:extLst>
              </a:tr>
              <a:tr h="7065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</a:rPr>
                        <a:t>она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</a:rPr>
                        <a:t>в (на, о) 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-Е, -И, -</a:t>
                      </a:r>
                      <a:r>
                        <a:rPr lang="ru-RU" sz="2000" dirty="0" smtClean="0">
                          <a:effectLst/>
                        </a:rPr>
                        <a:t>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комната – в </a:t>
                      </a:r>
                      <a:r>
                        <a:rPr lang="ru-RU" sz="2000" dirty="0" err="1">
                          <a:effectLst/>
                        </a:rPr>
                        <a:t>комнатЕ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1008909"/>
                  </a:ext>
                </a:extLst>
              </a:tr>
              <a:tr h="4837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</a:rPr>
                        <a:t>оно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-Е, -ИИ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море – на </a:t>
                      </a:r>
                      <a:r>
                        <a:rPr lang="ru-RU" sz="2000" dirty="0" err="1">
                          <a:effectLst/>
                        </a:rPr>
                        <a:t>морЕ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9216825"/>
                  </a:ext>
                </a:extLst>
              </a:tr>
              <a:tr h="7065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</a:rPr>
                        <a:t>они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-АХ, -ЯХ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магазины – в </a:t>
                      </a:r>
                      <a:r>
                        <a:rPr lang="ru-RU" sz="2000" dirty="0" err="1">
                          <a:effectLst/>
                        </a:rPr>
                        <a:t>магазинАХ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3424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613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E879BAB-C986-4BEB-8A83-99751304597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390" y="87534"/>
            <a:ext cx="524805" cy="1141075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978974" y="402366"/>
            <a:ext cx="7769490" cy="297176"/>
          </a:xfrm>
        </p:spPr>
        <p:txBody>
          <a:bodyPr>
            <a:noAutofit/>
          </a:bodyPr>
          <a:lstStyle/>
          <a:p>
            <a:r>
              <a:rPr lang="ru-RU" sz="2800" b="1" dirty="0"/>
              <a:t>Учебник «Как дела?» (урок 7)</a:t>
            </a:r>
            <a:endParaRPr lang="ru-RU" sz="2800" dirty="0"/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043608" y="1059583"/>
            <a:ext cx="7624936" cy="3816424"/>
          </a:xfrm>
        </p:spPr>
        <p:txBody>
          <a:bodyPr>
            <a:normAutofit/>
          </a:bodyPr>
          <a:lstStyle/>
          <a:p>
            <a:pPr fontAlgn="t"/>
            <a:r>
              <a:rPr lang="ru-RU" b="1" dirty="0"/>
              <a:t> </a:t>
            </a: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588026"/>
              </p:ext>
            </p:extLst>
          </p:nvPr>
        </p:nvGraphicFramePr>
        <p:xfrm>
          <a:off x="1524000" y="1228608"/>
          <a:ext cx="7008441" cy="3575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6147">
                  <a:extLst>
                    <a:ext uri="{9D8B030D-6E8A-4147-A177-3AD203B41FA5}">
                      <a16:colId xmlns:a16="http://schemas.microsoft.com/office/drawing/2014/main" val="2044482150"/>
                    </a:ext>
                  </a:extLst>
                </a:gridCol>
                <a:gridCol w="2336147">
                  <a:extLst>
                    <a:ext uri="{9D8B030D-6E8A-4147-A177-3AD203B41FA5}">
                      <a16:colId xmlns:a16="http://schemas.microsoft.com/office/drawing/2014/main" val="1906600653"/>
                    </a:ext>
                  </a:extLst>
                </a:gridCol>
                <a:gridCol w="2336147">
                  <a:extLst>
                    <a:ext uri="{9D8B030D-6E8A-4147-A177-3AD203B41FA5}">
                      <a16:colId xmlns:a16="http://schemas.microsoft.com/office/drawing/2014/main" val="1674568742"/>
                    </a:ext>
                  </a:extLst>
                </a:gridCol>
              </a:tblGrid>
              <a:tr h="11917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34415" algn="l"/>
                        </a:tabLst>
                      </a:pPr>
                      <a:endParaRPr lang="ru-RU" sz="2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34415" algn="l"/>
                        </a:tabLst>
                      </a:pP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окончания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примеры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9312776"/>
                  </a:ext>
                </a:extLst>
              </a:tr>
              <a:tr h="11917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</a:rPr>
                        <a:t>он, оно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</a:rPr>
                        <a:t>в (на, о) </a:t>
                      </a:r>
                      <a:r>
                        <a:rPr lang="ru-RU" sz="2400" b="1" dirty="0" err="1">
                          <a:solidFill>
                            <a:schemeClr val="bg1"/>
                          </a:solidFill>
                          <a:effectLst/>
                        </a:rPr>
                        <a:t>какОМ</a:t>
                      </a:r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</a:rPr>
                        <a:t>?</a:t>
                      </a:r>
                      <a:endParaRPr lang="ru-RU" sz="2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-ОМ, -ЕМ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новОМ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о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хорошЕМ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(городе)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6213094"/>
                  </a:ext>
                </a:extLst>
              </a:tr>
              <a:tr h="11917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она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(на, о) </a:t>
                      </a:r>
                      <a:r>
                        <a:rPr lang="ru-RU" sz="2000" b="1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какОЙ</a:t>
                      </a:r>
                      <a:r>
                        <a:rPr lang="ru-RU" sz="20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-ОЙ, -ЕЙ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новОЙ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о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хорошЕЙ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(комнате) 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5681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409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E879BAB-C986-4BEB-8A83-99751304597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390" y="87534"/>
            <a:ext cx="524805" cy="1141075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978974" y="402366"/>
            <a:ext cx="7769490" cy="297176"/>
          </a:xfrm>
        </p:spPr>
        <p:txBody>
          <a:bodyPr>
            <a:noAutofit/>
          </a:bodyPr>
          <a:lstStyle/>
          <a:p>
            <a:r>
              <a:rPr lang="ru-RU" sz="2800" b="1" dirty="0"/>
              <a:t>Учебник «Удачи!» (урок 3)</a:t>
            </a:r>
            <a:endParaRPr lang="ru-RU" sz="2800" dirty="0"/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043608" y="1059583"/>
            <a:ext cx="7624936" cy="3816424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103995"/>
              </p:ext>
            </p:extLst>
          </p:nvPr>
        </p:nvGraphicFramePr>
        <p:xfrm>
          <a:off x="1524000" y="1228608"/>
          <a:ext cx="6864424" cy="551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571893072"/>
                    </a:ext>
                  </a:extLst>
                </a:gridCol>
                <a:gridCol w="4832424">
                  <a:extLst>
                    <a:ext uri="{9D8B030D-6E8A-4147-A177-3AD203B41FA5}">
                      <a16:colId xmlns:a16="http://schemas.microsoft.com/office/drawing/2014/main" val="1948623358"/>
                    </a:ext>
                  </a:extLst>
                </a:gridCol>
              </a:tblGrid>
              <a:tr h="5510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падеж №1 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падеж №6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1077454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112135"/>
              </p:ext>
            </p:extLst>
          </p:nvPr>
        </p:nvGraphicFramePr>
        <p:xfrm>
          <a:off x="1524000" y="1779661"/>
          <a:ext cx="6864423" cy="2952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9888">
                  <a:extLst>
                    <a:ext uri="{9D8B030D-6E8A-4147-A177-3AD203B41FA5}">
                      <a16:colId xmlns:a16="http://schemas.microsoft.com/office/drawing/2014/main" val="3747075700"/>
                    </a:ext>
                  </a:extLst>
                </a:gridCol>
                <a:gridCol w="2536394">
                  <a:extLst>
                    <a:ext uri="{9D8B030D-6E8A-4147-A177-3AD203B41FA5}">
                      <a16:colId xmlns:a16="http://schemas.microsoft.com/office/drawing/2014/main" val="1798716904"/>
                    </a:ext>
                  </a:extLst>
                </a:gridCol>
                <a:gridCol w="2288141">
                  <a:extLst>
                    <a:ext uri="{9D8B030D-6E8A-4147-A177-3AD203B41FA5}">
                      <a16:colId xmlns:a16="http://schemas.microsoft.com/office/drawing/2014/main" val="189946773"/>
                    </a:ext>
                  </a:extLst>
                </a:gridCol>
              </a:tblGrid>
              <a:tr h="6658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прилагательные 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существительные 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0207946"/>
                  </a:ext>
                </a:extLst>
              </a:tr>
              <a:tr h="1620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новые студенты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хорошие девушки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чистые окна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(о)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новЫХ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(о)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хорошИХ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(о)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чистЫХ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студентАХ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девушкАХ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окнАХ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3007814"/>
                  </a:ext>
                </a:extLst>
              </a:tr>
              <a:tr h="6658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-ЫХ, -ИХ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-АХ, -ЯХ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5785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889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E879BAB-C986-4BEB-8A83-99751304597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390" y="87534"/>
            <a:ext cx="524805" cy="1141075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978974" y="402366"/>
            <a:ext cx="7769490" cy="657218"/>
          </a:xfrm>
        </p:spPr>
        <p:txBody>
          <a:bodyPr>
            <a:noAutofit/>
          </a:bodyPr>
          <a:lstStyle/>
          <a:p>
            <a:r>
              <a:rPr lang="ru-RU" sz="2800" b="1" dirty="0"/>
              <a:t>Использование принципа </a:t>
            </a:r>
            <a:r>
              <a:rPr lang="ru-RU" sz="2800" b="1" dirty="0" err="1"/>
              <a:t>концентризма</a:t>
            </a:r>
            <a:r>
              <a:rPr lang="ru-RU" sz="2800" dirty="0"/>
              <a:t> </a:t>
            </a:r>
            <a:r>
              <a:rPr lang="ru-RU" sz="2800" b="1" dirty="0"/>
              <a:t>обеспечивает:</a:t>
            </a:r>
            <a:endParaRPr lang="ru-RU" sz="2800" dirty="0"/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043608" y="1419621"/>
            <a:ext cx="7624936" cy="3456385"/>
          </a:xfrm>
        </p:spPr>
        <p:txBody>
          <a:bodyPr>
            <a:normAutofit fontScale="47500" lnSpcReduction="20000"/>
          </a:bodyPr>
          <a:lstStyle/>
          <a:p>
            <a:pPr algn="l"/>
            <a:endParaRPr lang="ru-RU" sz="4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  цикличность сквозных лексико-грамматических и страноведческо-разговорных тем;</a:t>
            </a:r>
          </a:p>
          <a:p>
            <a:pPr algn="l"/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 пошаговое увеличение и усложнение лексико-грамматической и страноведческо-разговорной информации;</a:t>
            </a:r>
          </a:p>
          <a:p>
            <a:pPr algn="l"/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 доступность, т.к. подобное расположение материала дает возможность перехода от легкого к трудному, от уже усвоенного к новому;</a:t>
            </a:r>
          </a:p>
          <a:p>
            <a:pPr algn="l"/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 открытость, т.е. возможность расширения ранее изученного материала в соответствии с содержанием программы.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68337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SShafigullin\Desktop\Проекты\Брендбук\Гайдлайн\Презентация\презентация шаблон КФУ-0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72"/>
          <a:stretch/>
        </p:blipFill>
        <p:spPr bwMode="auto">
          <a:xfrm>
            <a:off x="0" y="1786"/>
            <a:ext cx="9144000" cy="5141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Google Shape;898;g89d9307d70_13_164"/>
          <p:cNvSpPr txBox="1"/>
          <p:nvPr/>
        </p:nvSpPr>
        <p:spPr>
          <a:xfrm>
            <a:off x="2267744" y="2355726"/>
            <a:ext cx="5904656" cy="9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67"/>
              <a:buFont typeface="Arial"/>
              <a:buNone/>
            </a:pPr>
            <a:r>
              <a:rPr lang="en-US" sz="3600" b="1" i="0" u="none" strike="noStrike" cap="none" dirty="0" err="1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Спасибо</a:t>
            </a:r>
            <a:r>
              <a:rPr lang="en-US" sz="3600" b="1" i="0" u="none" strike="noStrike" cap="none" dirty="0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 </a:t>
            </a:r>
            <a:r>
              <a:rPr lang="en-US" sz="3600" b="1" i="0" u="none" strike="noStrike" cap="none" dirty="0" err="1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за</a:t>
            </a:r>
            <a:r>
              <a:rPr lang="en-US" sz="3600" b="1" i="0" u="none" strike="noStrike" cap="none" dirty="0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 </a:t>
            </a:r>
            <a:r>
              <a:rPr lang="en-US" sz="3600" b="1" i="0" u="none" strike="noStrike" cap="none" dirty="0" err="1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внимание</a:t>
            </a:r>
            <a:r>
              <a:rPr lang="en-US" sz="3600" b="1" i="0" u="none" strike="noStrike" cap="none" dirty="0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!</a:t>
            </a:r>
            <a:endParaRPr sz="3600" b="1" i="0" u="none" strike="noStrike" cap="none" dirty="0">
              <a:solidFill>
                <a:schemeClr val="bg1"/>
              </a:solidFill>
              <a:latin typeface="PT Sans" panose="020B0503020203020204" pitchFamily="34" charset="-52"/>
              <a:ea typeface="Arial"/>
              <a:cs typeface="Arial"/>
              <a:sym typeface="Arial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E01F81E5-8EFA-4C91-9D37-F65076B7B42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11" y="656018"/>
            <a:ext cx="1554123" cy="635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99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1525</TotalTime>
  <Words>613</Words>
  <Application>Microsoft Office PowerPoint</Application>
  <PresentationFormat>Экран (16:9)</PresentationFormat>
  <Paragraphs>116</Paragraphs>
  <Slides>9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PT Sans</vt:lpstr>
      <vt:lpstr>Times New Roman</vt:lpstr>
      <vt:lpstr>Тема Office</vt:lpstr>
      <vt:lpstr>Презентация PowerPoint</vt:lpstr>
      <vt:lpstr>Принцип концентрической подачи материала </vt:lpstr>
      <vt:lpstr>Учебный комплекс по РКИ  для подфака КФУ</vt:lpstr>
      <vt:lpstr>Концентрическая подача падежей</vt:lpstr>
      <vt:lpstr>Презентация падежа №6 по уровням Учебник «Привет!» (урок 7)</vt:lpstr>
      <vt:lpstr>Учебник «Как дела?» (урок 7)</vt:lpstr>
      <vt:lpstr>Учебник «Удачи!» (урок 3)</vt:lpstr>
      <vt:lpstr>Использование принципа концентризма обеспечивает: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Шафигуллин Марат Шарифуллович</dc:creator>
  <cp:lastModifiedBy>Раис</cp:lastModifiedBy>
  <cp:revision>86</cp:revision>
  <dcterms:created xsi:type="dcterms:W3CDTF">2020-07-15T10:53:07Z</dcterms:created>
  <dcterms:modified xsi:type="dcterms:W3CDTF">2025-01-29T07:08:36Z</dcterms:modified>
</cp:coreProperties>
</file>