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PT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8" roundtripDataSignature="AMtx7mhJ5Ugo1DkyVRQ3/tzX+qS9OzS+m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PTSans-bold.fntdata"/><Relationship Id="rId14" Type="http://schemas.openxmlformats.org/officeDocument/2006/relationships/font" Target="fonts/PTSans-regular.fntdata"/><Relationship Id="rId17" Type="http://schemas.openxmlformats.org/officeDocument/2006/relationships/font" Target="fonts/PTSans-boldItalic.fntdata"/><Relationship Id="rId16" Type="http://schemas.openxmlformats.org/officeDocument/2006/relationships/font" Target="fonts/PT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Итак, перейдем к первому пункту – оформление.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  <a:endParaRPr/>
          </a:p>
          <a:p>
            <a:pPr indent="-1524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След. слайд</a:t>
            </a:r>
            <a:endParaRPr/>
          </a:p>
        </p:txBody>
      </p:sp>
      <p:sp>
        <p:nvSpPr>
          <p:cNvPr id="95" name="Google Shape;95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Итак, перейдем к первому пункту – оформление.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  <a:endParaRPr/>
          </a:p>
          <a:p>
            <a:pPr indent="-1524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След. слайд</a:t>
            </a:r>
            <a:endParaRPr/>
          </a:p>
        </p:txBody>
      </p:sp>
      <p:sp>
        <p:nvSpPr>
          <p:cNvPr id="104" name="Google Shape;104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Итак, перейдем к первому пункту – оформление.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  <a:endParaRPr/>
          </a:p>
          <a:p>
            <a:pPr indent="-1524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След. слайд</a:t>
            </a:r>
            <a:endParaRPr/>
          </a:p>
        </p:txBody>
      </p:sp>
      <p:sp>
        <p:nvSpPr>
          <p:cNvPr id="113" name="Google Shape;113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Итак, перейдем к первому пункту – оформление.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  <a:endParaRPr/>
          </a:p>
          <a:p>
            <a:pPr indent="-1524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След. слайд</a:t>
            </a:r>
            <a:endParaRPr/>
          </a:p>
        </p:txBody>
      </p:sp>
      <p:sp>
        <p:nvSpPr>
          <p:cNvPr id="122" name="Google Shape;122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Итак, перейдем к первому пункту – оформление.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Основной просьбой со стороны подразделений было увеличить пространство презентации. Нам тоже показалось логичным и правильным, за счет уменьшения ширины корешка увеличить пространство для контента.</a:t>
            </a:r>
            <a:endParaRPr/>
          </a:p>
          <a:p>
            <a:pPr indent="-1524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След. слайд</a:t>
            </a:r>
            <a:endParaRPr/>
          </a:p>
        </p:txBody>
      </p:sp>
      <p:sp>
        <p:nvSpPr>
          <p:cNvPr id="131" name="Google Shape;131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9" name="Google Shape;13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Итак, перейдем к первому пункту – оформление.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Основной просьбой со стороны подразделений было увеличить пространство презентации. Нам тоже показалось логичным и правильным, за счет ум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еньшения ширины корешка увеличить пространство для контента.</a:t>
            </a:r>
            <a:endParaRPr/>
          </a:p>
          <a:p>
            <a:pPr indent="-152400" lvl="0" marL="228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ru-RU"/>
              <a:t>След. слайд</a:t>
            </a:r>
            <a:endParaRPr/>
          </a:p>
        </p:txBody>
      </p:sp>
      <p:sp>
        <p:nvSpPr>
          <p:cNvPr id="140" name="Google Shape;140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0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" type="body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1" type="body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0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0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3"/>
          <p:cNvSpPr txBox="1"/>
          <p:nvPr>
            <p:ph idx="2" type="body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4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4"/>
          <p:cNvSpPr txBox="1"/>
          <p:nvPr>
            <p:ph idx="3" type="body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4"/>
          <p:cNvSpPr txBox="1"/>
          <p:nvPr>
            <p:ph idx="4" type="body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4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/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" type="body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7"/>
          <p:cNvSpPr txBox="1"/>
          <p:nvPr>
            <p:ph idx="2" type="body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/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/>
          <p:nvPr>
            <p:ph idx="1" type="body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8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MSShafigullin\Desktop\Проекты\Брендбук\Гайдлайн\Презентация\презентация шаблон КФУ-01.jpg" id="88" name="Google Shape;88;p1"/>
          <p:cNvPicPr preferRelativeResize="0"/>
          <p:nvPr/>
        </p:nvPicPr>
        <p:blipFill rotWithShape="1">
          <a:blip r:embed="rId3">
            <a:alphaModFix/>
          </a:blip>
          <a:srcRect b="20471" l="0" r="0" t="0"/>
          <a:stretch/>
        </p:blipFill>
        <p:spPr>
          <a:xfrm>
            <a:off x="-252536" y="1786"/>
            <a:ext cx="9144000" cy="5141714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1403648" y="2372666"/>
            <a:ext cx="6336704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Современные тенденции в лексике русского языка (англицизмы в современной речи -словообразовательный аспект)</a:t>
            </a:r>
            <a:endParaRPr b="1" i="0" sz="2000" u="none" cap="none" strike="noStrike">
              <a:solidFill>
                <a:schemeClr val="lt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cxnSp>
        <p:nvCxnSpPr>
          <p:cNvPr id="90" name="Google Shape;90;p1"/>
          <p:cNvCxnSpPr/>
          <p:nvPr/>
        </p:nvCxnSpPr>
        <p:spPr>
          <a:xfrm rot="10800000">
            <a:off x="2339753" y="2058086"/>
            <a:ext cx="4464495" cy="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91" name="Google Shape;9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97390" y="483518"/>
            <a:ext cx="2749221" cy="11249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>
            <a:gsLst>
              <a:gs pos="0">
                <a:srgbClr val="003061"/>
              </a:gs>
              <a:gs pos="50000">
                <a:srgbClr val="00468D"/>
              </a:gs>
              <a:gs pos="100000">
                <a:srgbClr val="0054AA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390" y="87534"/>
            <a:ext cx="524805" cy="1141075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 txBox="1"/>
          <p:nvPr>
            <p:ph type="ctrTitle"/>
          </p:nvPr>
        </p:nvSpPr>
        <p:spPr>
          <a:xfrm>
            <a:off x="978974" y="402366"/>
            <a:ext cx="7769490" cy="29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ru-RU" sz="2000"/>
              <a:t>Англицизмы в современной речи (словообразовательный аспект)</a:t>
            </a:r>
            <a:endParaRPr sz="2000"/>
          </a:p>
        </p:txBody>
      </p:sp>
      <p:sp>
        <p:nvSpPr>
          <p:cNvPr id="100" name="Google Shape;100;p2"/>
          <p:cNvSpPr txBox="1"/>
          <p:nvPr>
            <p:ph idx="1" type="subTitle"/>
          </p:nvPr>
        </p:nvSpPr>
        <p:spPr>
          <a:xfrm>
            <a:off x="1043608" y="1059583"/>
            <a:ext cx="7624936" cy="3816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ru-RU">
                <a:solidFill>
                  <a:schemeClr val="dk1"/>
                </a:solidFill>
              </a:rPr>
              <a:t>1) окказиональное использование готовых производных единиц английского языка;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448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ru-RU">
                <a:solidFill>
                  <a:schemeClr val="dk1"/>
                </a:solidFill>
              </a:rPr>
              <a:t>2) окказиональное использование заимствованных служебных словообразовательных морфем для создания производных слов на русской почве с использованием исконно русских производящих основ;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448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ru-RU">
                <a:solidFill>
                  <a:schemeClr val="dk1"/>
                </a:solidFill>
              </a:rPr>
              <a:t>3) использование заимствованных морфологических элементов для создания производных слов на русской почве – с помощью исконно русских словообразовательных аффиксов.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>
            <a:gsLst>
              <a:gs pos="0">
                <a:srgbClr val="003061"/>
              </a:gs>
              <a:gs pos="50000">
                <a:srgbClr val="00468D"/>
              </a:gs>
              <a:gs pos="100000">
                <a:srgbClr val="0054AA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390" y="87534"/>
            <a:ext cx="524805" cy="1141075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3"/>
          <p:cNvSpPr txBox="1"/>
          <p:nvPr>
            <p:ph type="ctrTitle"/>
          </p:nvPr>
        </p:nvSpPr>
        <p:spPr>
          <a:xfrm>
            <a:off x="978974" y="402366"/>
            <a:ext cx="7769490" cy="29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ru-RU" sz="2000"/>
              <a:t>Англицизмы в современной речи (словообразовательный аспект)</a:t>
            </a:r>
            <a:endParaRPr sz="2000"/>
          </a:p>
        </p:txBody>
      </p:sp>
      <p:sp>
        <p:nvSpPr>
          <p:cNvPr id="109" name="Google Shape;109;p3"/>
          <p:cNvSpPr txBox="1"/>
          <p:nvPr>
            <p:ph idx="1" type="subTitle"/>
          </p:nvPr>
        </p:nvSpPr>
        <p:spPr>
          <a:xfrm>
            <a:off x="1043608" y="1059583"/>
            <a:ext cx="7624936" cy="3816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ru-RU" sz="2200">
                <a:solidFill>
                  <a:schemeClr val="dk1"/>
                </a:solidFill>
              </a:rPr>
              <a:t>1) Окказиональное использование производных единиц английского языка: лексические единицы, образованные в языке источнике способом словосложения</a:t>
            </a:r>
            <a:endParaRPr/>
          </a:p>
          <a:p>
            <a:pPr indent="0" lvl="0" marL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ru-RU" sz="2200">
                <a:solidFill>
                  <a:schemeClr val="dk1"/>
                </a:solidFill>
              </a:rPr>
              <a:t>(</a:t>
            </a:r>
            <a:r>
              <a:rPr i="1" lang="ru-RU" sz="2200">
                <a:solidFill>
                  <a:schemeClr val="dk1"/>
                </a:solidFill>
              </a:rPr>
              <a:t>бодишейминг, мастхэв, трендсеттер, джетлаг: супер-тейковер-пати-лайв-шоу</a:t>
            </a:r>
            <a:r>
              <a:rPr lang="ru-RU" sz="2200">
                <a:solidFill>
                  <a:schemeClr val="dk1"/>
                </a:solidFill>
              </a:rPr>
              <a:t>)</a:t>
            </a:r>
            <a:endParaRPr sz="2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>
            <a:gsLst>
              <a:gs pos="0">
                <a:srgbClr val="003061"/>
              </a:gs>
              <a:gs pos="50000">
                <a:srgbClr val="00468D"/>
              </a:gs>
              <a:gs pos="100000">
                <a:srgbClr val="0054AA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6" name="Google Shape;11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390" y="87534"/>
            <a:ext cx="524805" cy="1141075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4"/>
          <p:cNvSpPr txBox="1"/>
          <p:nvPr>
            <p:ph type="ctrTitle"/>
          </p:nvPr>
        </p:nvSpPr>
        <p:spPr>
          <a:xfrm>
            <a:off x="978974" y="402366"/>
            <a:ext cx="7769490" cy="29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ru-RU" sz="2000"/>
              <a:t>Англицизмы в современной речи (словообразовательный аспект)</a:t>
            </a:r>
            <a:endParaRPr sz="2000"/>
          </a:p>
        </p:txBody>
      </p:sp>
      <p:sp>
        <p:nvSpPr>
          <p:cNvPr id="118" name="Google Shape;118;p4"/>
          <p:cNvSpPr txBox="1"/>
          <p:nvPr>
            <p:ph idx="1" type="subTitle"/>
          </p:nvPr>
        </p:nvSpPr>
        <p:spPr>
          <a:xfrm>
            <a:off x="1043608" y="1059583"/>
            <a:ext cx="7624936" cy="3816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44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ru-RU" sz="2200">
                <a:solidFill>
                  <a:schemeClr val="dk1"/>
                </a:solidFill>
              </a:rPr>
              <a:t>2) заимствование готовых производных слов, в которых использованы служебные словообразовательные аффиксы английского языка: </a:t>
            </a:r>
            <a:r>
              <a:rPr i="1" lang="ru-RU" sz="2200">
                <a:solidFill>
                  <a:schemeClr val="dk1"/>
                </a:solidFill>
              </a:rPr>
              <a:t>out, in, up, down, оver, -ing</a:t>
            </a:r>
            <a:r>
              <a:rPr lang="ru-RU" sz="2200">
                <a:solidFill>
                  <a:schemeClr val="dk1"/>
                </a:solidFill>
              </a:rPr>
              <a:t> и другие (</a:t>
            </a:r>
            <a:r>
              <a:rPr i="1" lang="ru-RU" sz="2200">
                <a:solidFill>
                  <a:schemeClr val="dk1"/>
                </a:solidFill>
              </a:rPr>
              <a:t>апгрейд, апсайкл, чек-ап</a:t>
            </a:r>
            <a:r>
              <a:rPr lang="ru-RU" sz="2200">
                <a:solidFill>
                  <a:schemeClr val="dk1"/>
                </a:solidFill>
              </a:rPr>
              <a:t>)</a:t>
            </a:r>
            <a:endParaRPr sz="2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>
            <a:gsLst>
              <a:gs pos="0">
                <a:srgbClr val="003061"/>
              </a:gs>
              <a:gs pos="50000">
                <a:srgbClr val="00468D"/>
              </a:gs>
              <a:gs pos="100000">
                <a:srgbClr val="0054AA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Google Shape;12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390" y="87534"/>
            <a:ext cx="524805" cy="1141075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5"/>
          <p:cNvSpPr txBox="1"/>
          <p:nvPr>
            <p:ph type="ctrTitle"/>
          </p:nvPr>
        </p:nvSpPr>
        <p:spPr>
          <a:xfrm>
            <a:off x="978974" y="402366"/>
            <a:ext cx="7769490" cy="29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ru-RU" sz="2000"/>
              <a:t>Англицизмы в современной речи (словообразовательный аспект)</a:t>
            </a:r>
            <a:endParaRPr sz="2000"/>
          </a:p>
        </p:txBody>
      </p:sp>
      <p:sp>
        <p:nvSpPr>
          <p:cNvPr id="127" name="Google Shape;127;p5"/>
          <p:cNvSpPr txBox="1"/>
          <p:nvPr>
            <p:ph idx="1" type="subTitle"/>
          </p:nvPr>
        </p:nvSpPr>
        <p:spPr>
          <a:xfrm>
            <a:off x="1043608" y="1059583"/>
            <a:ext cx="7624800" cy="38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ru-RU" sz="2200">
                <a:solidFill>
                  <a:schemeClr val="dk1"/>
                </a:solidFill>
              </a:rPr>
              <a:t>3) использование заимствованных морфологических элементов для создания производных слов на русской почве – с помощью исконно русских словообразовательных аффиксов (твитнуть (ретвитнуть), камбэкнуть, харассить, майнить, респектовать,  </a:t>
            </a:r>
            <a:r>
              <a:rPr i="1" lang="ru-RU" sz="2200">
                <a:solidFill>
                  <a:schemeClr val="dk1"/>
                </a:solidFill>
              </a:rPr>
              <a:t>лайтОвый</a:t>
            </a:r>
            <a:r>
              <a:rPr lang="ru-RU" sz="2200">
                <a:solidFill>
                  <a:schemeClr val="dk1"/>
                </a:solidFill>
              </a:rPr>
              <a:t>, кастомный, крафтовый, криповый, рандомный).</a:t>
            </a:r>
            <a:endParaRPr sz="2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>
            <a:gsLst>
              <a:gs pos="0">
                <a:srgbClr val="003061"/>
              </a:gs>
              <a:gs pos="50000">
                <a:srgbClr val="00468D"/>
              </a:gs>
              <a:gs pos="100000">
                <a:srgbClr val="0054AA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390" y="87534"/>
            <a:ext cx="524805" cy="1141075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6"/>
          <p:cNvSpPr txBox="1"/>
          <p:nvPr>
            <p:ph type="ctrTitle"/>
          </p:nvPr>
        </p:nvSpPr>
        <p:spPr>
          <a:xfrm>
            <a:off x="978974" y="402366"/>
            <a:ext cx="7769490" cy="29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ru-RU" sz="2000"/>
              <a:t>Англицизмы в современной речи (словообразовательный аспект)</a:t>
            </a:r>
            <a:endParaRPr sz="2000"/>
          </a:p>
        </p:txBody>
      </p:sp>
      <p:sp>
        <p:nvSpPr>
          <p:cNvPr id="136" name="Google Shape;136;p6"/>
          <p:cNvSpPr txBox="1"/>
          <p:nvPr>
            <p:ph idx="1" type="subTitle"/>
          </p:nvPr>
        </p:nvSpPr>
        <p:spPr>
          <a:xfrm>
            <a:off x="1043608" y="1059583"/>
            <a:ext cx="7624936" cy="3816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</a:pPr>
            <a:r>
              <a:t/>
            </a:r>
            <a:endParaRPr b="1" sz="2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</a:pPr>
            <a:r>
              <a:rPr lang="ru-RU" sz="2200">
                <a:solidFill>
                  <a:schemeClr val="dk1"/>
                </a:solidFill>
              </a:rPr>
              <a:t>Экспрессивное словообразование (Оффтопчик, хорсик, алармистский – алармический)</a:t>
            </a:r>
            <a:endParaRPr sz="22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</a:pPr>
            <a:r>
              <a:rPr lang="ru-RU" sz="2200">
                <a:solidFill>
                  <a:schemeClr val="dk1"/>
                </a:solidFill>
              </a:rPr>
              <a:t>Словообразовательные цепи и гнезда (бан, банить, забанить; инфлюэнсер, инфлюэнсерша; тикток, тиктокер, тиктокерша; фандрайзинг, фандрайзер, фандрайзинговый; хайп, хайпоовать, хайпануть, фул-хайп; )</a:t>
            </a:r>
            <a:endParaRPr sz="22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</a:pPr>
            <a:r>
              <a:rPr lang="ru-RU" sz="2200">
                <a:solidFill>
                  <a:schemeClr val="dk1"/>
                </a:solidFill>
              </a:rPr>
              <a:t>Словообразование и языковая игра (кэшбык)</a:t>
            </a:r>
            <a:endParaRPr sz="2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"/>
          <p:cNvSpPr/>
          <p:nvPr/>
        </p:nvSpPr>
        <p:spPr>
          <a:xfrm>
            <a:off x="0" y="0"/>
            <a:ext cx="827584" cy="5143500"/>
          </a:xfrm>
          <a:prstGeom prst="rect">
            <a:avLst/>
          </a:prstGeom>
          <a:gradFill>
            <a:gsLst>
              <a:gs pos="0">
                <a:srgbClr val="003061"/>
              </a:gs>
              <a:gs pos="50000">
                <a:srgbClr val="00468D"/>
              </a:gs>
              <a:gs pos="100000">
                <a:srgbClr val="0054AA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3" name="Google Shape;14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1390" y="87534"/>
            <a:ext cx="524805" cy="1141075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7"/>
          <p:cNvSpPr txBox="1"/>
          <p:nvPr>
            <p:ph type="ctrTitle"/>
          </p:nvPr>
        </p:nvSpPr>
        <p:spPr>
          <a:xfrm>
            <a:off x="978974" y="402366"/>
            <a:ext cx="7769490" cy="2971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ru-RU" sz="2000"/>
              <a:t>Англицизмы в современной речи (словообразовательный аспект)</a:t>
            </a:r>
            <a:endParaRPr sz="2000"/>
          </a:p>
        </p:txBody>
      </p:sp>
      <p:sp>
        <p:nvSpPr>
          <p:cNvPr id="145" name="Google Shape;145;p7"/>
          <p:cNvSpPr txBox="1"/>
          <p:nvPr>
            <p:ph idx="1" type="subTitle"/>
          </p:nvPr>
        </p:nvSpPr>
        <p:spPr>
          <a:xfrm>
            <a:off x="1043608" y="1059583"/>
            <a:ext cx="7624936" cy="3816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</a:pPr>
            <a:r>
              <a:rPr lang="ru-RU" sz="2200">
                <a:solidFill>
                  <a:schemeClr val="dk1"/>
                </a:solidFill>
              </a:rPr>
              <a:t>Система русского аффиксального словообразования, в силу чрезвычайно разветвленного характера, разнообразия служебных аффиксов, сложного взаимодействия морфологического и семантического способов, имеет уникальный характер. Неологизмы, создаваемые морфологическим способом, активно используют неосвоенные англицизмы (разной степени освоенности) в качестве производящих основ. </a:t>
            </a:r>
            <a:endParaRPr sz="22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</a:pPr>
            <a:r>
              <a:t/>
            </a:r>
            <a:endParaRPr sz="22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100000"/>
              <a:buFont typeface="Arial"/>
              <a:buNone/>
            </a:pPr>
            <a:r>
              <a:rPr lang="ru-RU" sz="2200">
                <a:solidFill>
                  <a:schemeClr val="dk1"/>
                </a:solidFill>
              </a:rPr>
              <a:t>При заимствовании и освоении иноязычной лексики используются все возможности русской словообразовательной системы: словосложение, использование морфологических средств словообразования. На основе заимствования могут формироваться словообразовательные цепи и даже целые словообразовательные гнезда. 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:\Users\MSShafigullin\Desktop\Проекты\Брендбук\Гайдлайн\Презентация\презентация шаблон КФУ-01.jpg" id="151" name="Google Shape;151;p8"/>
          <p:cNvPicPr preferRelativeResize="0"/>
          <p:nvPr/>
        </p:nvPicPr>
        <p:blipFill rotWithShape="1">
          <a:blip r:embed="rId3">
            <a:alphaModFix/>
          </a:blip>
          <a:srcRect b="20471" l="0" r="0" t="0"/>
          <a:stretch/>
        </p:blipFill>
        <p:spPr>
          <a:xfrm>
            <a:off x="0" y="1786"/>
            <a:ext cx="9144000" cy="5141714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8"/>
          <p:cNvSpPr txBox="1"/>
          <p:nvPr/>
        </p:nvSpPr>
        <p:spPr>
          <a:xfrm>
            <a:off x="2267744" y="2355726"/>
            <a:ext cx="5904656" cy="9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67"/>
              <a:buFont typeface="Arial"/>
              <a:buNone/>
            </a:pPr>
            <a:r>
              <a:rPr b="1" i="0" lang="ru-RU" sz="3600" u="none" cap="none" strike="noStrike">
                <a:solidFill>
                  <a:schemeClr val="lt1"/>
                </a:solidFill>
                <a:latin typeface="PT Sans"/>
                <a:ea typeface="PT Sans"/>
                <a:cs typeface="PT Sans"/>
                <a:sym typeface="PT Sans"/>
              </a:rPr>
              <a:t>Спасибо за внимание!</a:t>
            </a:r>
            <a:endParaRPr b="1" i="0" sz="3600" u="none" cap="none" strike="noStrike">
              <a:solidFill>
                <a:schemeClr val="lt1"/>
              </a:solidFill>
              <a:latin typeface="PT Sans"/>
              <a:ea typeface="PT Sans"/>
              <a:cs typeface="PT Sans"/>
              <a:sym typeface="PT Sans"/>
            </a:endParaRPr>
          </a:p>
        </p:txBody>
      </p:sp>
      <p:pic>
        <p:nvPicPr>
          <p:cNvPr id="153" name="Google Shape;153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6811" y="656018"/>
            <a:ext cx="1554123" cy="6359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2020-07-15T10:53:07Z</dcterms:created>
  <dc:creator>Шафигуллин Марат Шарифуллович</dc:creator>
</cp:coreProperties>
</file>