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8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70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4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79354" autoAdjust="0"/>
  </p:normalViewPr>
  <p:slideViewPr>
    <p:cSldViewPr>
      <p:cViewPr varScale="1">
        <p:scale>
          <a:sx n="76" d="100"/>
          <a:sy n="76" d="100"/>
        </p:scale>
        <p:origin x="-120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67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45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158" y="285734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sz="2000" b="1" dirty="0" smtClean="0">
                <a:solidFill>
                  <a:schemeClr val="bg1"/>
                </a:solidFill>
              </a:rPr>
              <a:t>ИТОГОВАЯ НАУЧНАЯ КОНФЕРЕНЦИЯ СОТРУДНИКОВ КАЗАНСКОГО УНИВЕРСИТЕТА </a:t>
            </a:r>
            <a:r>
              <a:rPr lang="ru-RU" sz="2000" dirty="0" smtClean="0">
                <a:solidFill>
                  <a:schemeClr val="bg1"/>
                </a:solidFill>
              </a:rPr>
              <a:t>за 2023 год 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2000" dirty="0" smtClean="0">
                <a:solidFill>
                  <a:schemeClr val="bg1"/>
                </a:solidFill>
              </a:rPr>
              <a:t>Подготовительный </a:t>
            </a:r>
            <a:r>
              <a:rPr lang="ru-RU" sz="2000" dirty="0" smtClean="0">
                <a:solidFill>
                  <a:schemeClr val="bg1"/>
                </a:solidFill>
              </a:rPr>
              <a:t>факультет для иностранных учащихся КФУ 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2000" dirty="0" smtClean="0">
                <a:solidFill>
                  <a:schemeClr val="bg1"/>
                </a:solidFill>
              </a:rPr>
              <a:t>Секция: Актуальные </a:t>
            </a:r>
            <a:r>
              <a:rPr lang="ru-RU" sz="2000" dirty="0" smtClean="0">
                <a:solidFill>
                  <a:schemeClr val="bg1"/>
                </a:solidFill>
              </a:rPr>
              <a:t>проблемы методики преподавания русского языка как иностранного </a:t>
            </a:r>
            <a:endParaRPr lang="ru-RU" sz="20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339753" y="2058086"/>
            <a:ext cx="44644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29CF49-BFAC-429C-A952-E43301A34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285998"/>
            <a:ext cx="2749221" cy="1124935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4290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короткометражных фильмов на занятиях РКИ для отработки  навыков устной речи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78" y="4429138"/>
            <a:ext cx="3643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Ибатуллин</a:t>
            </a:r>
            <a:r>
              <a:rPr lang="ru-RU" sz="1400" b="1" dirty="0" smtClean="0">
                <a:solidFill>
                  <a:schemeClr val="bg1"/>
                </a:solidFill>
              </a:rPr>
              <a:t> А.И., ассистент кафедры </a:t>
            </a:r>
            <a:r>
              <a:rPr lang="ru-RU" sz="1400" b="1" dirty="0" smtClean="0">
                <a:solidFill>
                  <a:schemeClr val="bg1"/>
                </a:solidFill>
              </a:rPr>
              <a:t>русского языка </a:t>
            </a:r>
            <a:r>
              <a:rPr lang="ru-RU" sz="1400" b="1" dirty="0" err="1" smtClean="0">
                <a:solidFill>
                  <a:schemeClr val="bg1"/>
                </a:solidFill>
              </a:rPr>
              <a:t>предбакалаврской</a:t>
            </a:r>
            <a:r>
              <a:rPr lang="ru-RU" sz="1400" b="1" dirty="0" smtClean="0">
                <a:solidFill>
                  <a:schemeClr val="bg1"/>
                </a:solidFill>
              </a:rPr>
              <a:t> подготовки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84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Кроме того, смысл некоторых русских фразеологизмов, идиом и этикетных выражений идеально объясняется на конкретных наглядных примерах, которые могут быть представлены как в виде рисунков в учебнике, так и в сценах из кинофильмов. При этом второй вариант, как правило, более предпочтителен. Ведь фильмы обладают большей динамикой и живостью, они способны передать нюансы той или иной ситуации.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 этой же причине простое </a:t>
            </a:r>
            <a:r>
              <a:rPr lang="ru-RU" dirty="0" err="1" smtClean="0">
                <a:solidFill>
                  <a:schemeClr val="tx2"/>
                </a:solidFill>
              </a:rPr>
              <a:t>аудирование</a:t>
            </a:r>
            <a:r>
              <a:rPr lang="ru-RU" dirty="0" smtClean="0">
                <a:solidFill>
                  <a:schemeClr val="tx2"/>
                </a:solidFill>
              </a:rPr>
              <a:t> звучащей речи, даже в диалогических ситуациях, не может считаться полноценной заменой просмотра фильмов. </a:t>
            </a:r>
            <a:r>
              <a:rPr lang="ru-RU" dirty="0" err="1" smtClean="0">
                <a:solidFill>
                  <a:schemeClr val="tx2"/>
                </a:solidFill>
              </a:rPr>
              <a:t>Аудирование</a:t>
            </a:r>
            <a:r>
              <a:rPr lang="ru-RU" dirty="0" smtClean="0">
                <a:solidFill>
                  <a:schemeClr val="tx2"/>
                </a:solidFill>
              </a:rPr>
              <a:t>, безусловно, является важным элементом изучения языка, но оно предоставляет меньше информации по сравнению с кино, не позволяя студентам увидеть контекст и невербальные элементы коммуникации.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целом, использование короткометражных фильмов на занятиях по русскому языку может быть интересным и эффективным способом обучения студентов. Они помогают студентам практиковаться в различных языковых навыках, изучать культуру и получать удовольствие от процесса обучения.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pic>
        <p:nvPicPr>
          <p:cNvPr id="5" name="Рисунок 4" descr="IMG_2988.jpg"/>
          <p:cNvPicPr>
            <a:picLocks noChangeAspect="1"/>
          </p:cNvPicPr>
          <p:nvPr/>
        </p:nvPicPr>
        <p:blipFill>
          <a:blip r:embed="rId4" cstate="print">
            <a:lum bright="-9000"/>
          </a:blip>
          <a:stretch>
            <a:fillRect/>
          </a:stretch>
        </p:blipFill>
        <p:spPr>
          <a:xfrm>
            <a:off x="1928794" y="285734"/>
            <a:ext cx="5929330" cy="444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373814"/>
            <a:ext cx="6233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</a:rPr>
              <a:t>ИТОГОВАЯ НАУЧНАЯ КОНФЕРЕНЦИЯ СОТРУДНИКОВ КАЗАНСКОГО УНИВЕРСИТЕТА </a:t>
            </a:r>
            <a:r>
              <a:rPr lang="ru-RU" dirty="0" smtClean="0">
                <a:solidFill>
                  <a:schemeClr val="bg1"/>
                </a:solidFill>
              </a:rPr>
              <a:t>за 2023 год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dirty="0" smtClean="0">
                <a:solidFill>
                  <a:schemeClr val="bg1"/>
                </a:solidFill>
              </a:rPr>
              <a:t>Подготовительный факультет для иностранных учащихся КФУ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dirty="0" smtClean="0">
                <a:solidFill>
                  <a:schemeClr val="bg1"/>
                </a:solidFill>
              </a:rPr>
              <a:t>Секция: Актуальные проблемы методики преподавания русского языка как иностранного </a:t>
            </a:r>
            <a:endParaRPr lang="ru-RU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lvl="0">
              <a:buClr>
                <a:srgbClr val="000000"/>
              </a:buClr>
              <a:buSzPts val="1100"/>
            </a:pPr>
            <a:endParaRPr lang="ru-RU" dirty="0">
              <a:solidFill>
                <a:schemeClr val="lt1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Google Shape;898;g89d9307d70_13_164"/>
          <p:cNvSpPr txBox="1"/>
          <p:nvPr/>
        </p:nvSpPr>
        <p:spPr>
          <a:xfrm>
            <a:off x="1857356" y="2355726"/>
            <a:ext cx="631504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r>
              <a:rPr lang="en-US" sz="3600" b="1" i="0" u="none" strike="noStrike" cap="none" dirty="0" err="1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Спасибо</a:t>
            </a:r>
            <a:r>
              <a:rPr lang="ru-RU" sz="3600" b="1" i="0" u="none" strike="noStrike" cap="none" dirty="0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за</a:t>
            </a:r>
            <a:r>
              <a:rPr lang="en-US" sz="3600" b="1" i="0" u="none" strike="noStrike" cap="none" dirty="0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ru-RU" sz="3600" b="1" i="0" u="none" strike="noStrike" cap="none" dirty="0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 smtClean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внимание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!</a:t>
            </a:r>
            <a:endParaRPr sz="3600" b="1" i="0" u="none" strike="noStrike" cap="none" dirty="0">
              <a:solidFill>
                <a:schemeClr val="bg1"/>
              </a:solidFill>
              <a:latin typeface="PT Sans" panose="020B0503020203020204" pitchFamily="34" charset="-52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01F81E5-8EFA-4C91-9D37-F65076B7B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11" y="656018"/>
            <a:ext cx="1554123" cy="6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9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pic>
        <p:nvPicPr>
          <p:cNvPr id="16" name="Рисунок 15" descr="IMG_9484.JPG"/>
          <p:cNvPicPr>
            <a:picLocks noChangeAspect="1"/>
          </p:cNvPicPr>
          <p:nvPr/>
        </p:nvPicPr>
        <p:blipFill>
          <a:blip r:embed="rId4" cstate="print">
            <a:lum bright="-7000" contrast="5000"/>
          </a:blip>
          <a:stretch>
            <a:fillRect/>
          </a:stretch>
        </p:blipFill>
        <p:spPr>
          <a:xfrm>
            <a:off x="2000232" y="357172"/>
            <a:ext cx="5810291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j-lt"/>
              </a:rPr>
              <a:t>Фильмы обладают значительным методическим потенциалом в обучении иностранным языкам. Большинство людей, изучающих иностранный язык, предпочитает воспринимать зрительную информацию, так как она воспринимается легче и эффективнее, чем только слуховая. Это особенно полезно на начальных этапах обучения, когда сложность понимания иностранной речи еще очень высока.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этот период учебы, хотя студенты пока еще мало воспринимают живую иностранную речь, они уже начинают обращать внимание на интонационные конструкции, характерные для носителей языка. Это включает в себя разнообразие интонаций и моделей, которые помогают формировать правильное произношение и понимание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Кроме того, они начинают замечать и анализировать фонетическую артикуляционную базу языка. Это включает в себя артикуляцию звуков, их произношение и звуковые особенности языка. Это помогает студентам развивать и усовершенствовать свои навыки прослушивания и произношения, что является важным аспектом в изучении любого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Использование кинофильмов – важный метод обучения, который помогает учащимся снять напряжение перед неподготовленной беглой речью в естественных ситуациях общения. Более того, этот подход способствует комплексному развитию лингвистических, коммуникативных и </a:t>
            </a:r>
            <a:r>
              <a:rPr lang="ru-RU" dirty="0" err="1" smtClean="0">
                <a:solidFill>
                  <a:schemeClr val="tx2"/>
                </a:solidFill>
              </a:rPr>
              <a:t>социокультурных</a:t>
            </a:r>
            <a:r>
              <a:rPr lang="ru-RU" dirty="0" smtClean="0">
                <a:solidFill>
                  <a:schemeClr val="tx2"/>
                </a:solidFill>
              </a:rPr>
              <a:t> компетенций студентов.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Просмотр кинофильмов позволяет студентам понять нюансы русской речи, прослушать и понять различные индивидуальные манеры говорения по-русски. Это дает возможность учащимся слушать не только своих преподавателей-носителей языка, но и актеров, которые уделяют большое внимание речевым характеристикам своих персонажей. Также это помогает студентам усвоить язык в более реалистичных контекстах, улучшить их понимание и уверенность в общении на русском языке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Кинофильмы вне зависимости от уровня владения иностранным языком оказывают мощное эмоциональное воздействие на зрителей. Это средство массовой информации не только развлекает, но и образовывает, благодаря своей способности передавать культурные, социальные и языковые особенности страны.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879BAB-C986-4BEB-8A83-997513045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90" y="87534"/>
            <a:ext cx="524805" cy="1141075"/>
          </a:xfrm>
          <a:prstGeom prst="rect">
            <a:avLst/>
          </a:prstGeo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1357290" y="785800"/>
            <a:ext cx="7143800" cy="30718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Внимательно прослушивая диалоги персонажей на экране, студент, изучающий иностранный язык, может получить живое представление о некоторых ключевых аспектах русской разговорной речи. К ним относятся богатство интонаций, широкое использование синонимов, пёстрый спектр вариантов литературной нормы, а также своеобразные синтаксические конструкции.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44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575</Words>
  <Application>Microsoft Office PowerPoint</Application>
  <PresentationFormat>Экран (16:9)</PresentationFormat>
  <Paragraphs>32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Пользователь</cp:lastModifiedBy>
  <cp:revision>76</cp:revision>
  <dcterms:created xsi:type="dcterms:W3CDTF">2020-07-15T10:53:07Z</dcterms:created>
  <dcterms:modified xsi:type="dcterms:W3CDTF">2024-01-26T07:37:51Z</dcterms:modified>
</cp:coreProperties>
</file>