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9" r:id="rId7"/>
    <p:sldId id="270" r:id="rId8"/>
    <p:sldId id="266" r:id="rId9"/>
    <p:sldId id="271" r:id="rId10"/>
    <p:sldId id="263" r:id="rId11"/>
    <p:sldId id="265" r:id="rId12"/>
    <p:sldId id="272" r:id="rId13"/>
    <p:sldId id="273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3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F8E447-D05B-4FFA-97D1-0D40619C5058}" type="datetime1">
              <a:rPr lang="ru-RU" smtClean="0">
                <a:latin typeface="Arial" panose="020B0604020202020204" pitchFamily="34" charset="0"/>
              </a:rPr>
              <a:t>26.01.2024</a:t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ru-RU">
                <a:latin typeface="Arial" panose="020B0604020202020204" pitchFamily="34" charset="0"/>
              </a:r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9AB7BB4-B381-4B36-A878-801C2D535B6C}" type="datetime1">
              <a:rPr lang="ru-RU" noProof="0" smtClean="0"/>
              <a:t>26.01.2024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b="1" i="1">
                <a:latin typeface="Arial" pitchFamily="34" charset="0"/>
                <a:cs typeface="Arial" pitchFamily="34" charset="0"/>
              </a:rPr>
              <a:t>ПРИМЕЧАНИЕ.</a:t>
            </a:r>
          </a:p>
          <a:p>
            <a:pPr rtl="0"/>
            <a:r>
              <a:rPr lang="ru-RU" i="1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8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D8B4D001-6C79-4FD1-AF42-71BB3FA1B742}" type="datetime1">
              <a:rPr lang="ru-RU" noProof="0" smtClean="0"/>
              <a:t>26.01.2024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F03FF-A43A-40BF-83AB-CE3349878E54}" type="datetime1">
              <a:rPr lang="ru-RU" noProof="0" smtClean="0"/>
              <a:t>26.01.2024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8E68B7-A3F8-4FEF-882B-7944E2A82704}" type="datetime1">
              <a:rPr lang="ru-RU" noProof="0" smtClean="0"/>
              <a:t>26.01.2024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08174E-23E9-4832-894F-8EBFA04B2056}" type="datetime1">
              <a:rPr lang="ru-RU" noProof="0" smtClean="0"/>
              <a:t>26.01.2024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0CC20-FBBA-4D4C-99D3-BD35DB445E5E}" type="datetime1">
              <a:rPr lang="ru-RU" noProof="0" smtClean="0"/>
              <a:t>26.01.2024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FF4DDC-A71E-4CFA-82E6-280290985665}" type="datetime1">
              <a:rPr lang="ru-RU" noProof="0" smtClean="0"/>
              <a:t>26.01.2024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4F0B8-33FA-40F9-A58A-30DB4BB279E6}" type="datetime1">
              <a:rPr lang="ru-RU" noProof="0" smtClean="0"/>
              <a:t>26.01.2024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03FD05-CCB6-4703-95F1-035600F1D8EA}" type="datetime1">
              <a:rPr lang="ru-RU" noProof="0" smtClean="0"/>
              <a:t>26.01.2024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65C484-0CAA-4CAD-9AE3-9374BF849181}" type="datetime1">
              <a:rPr lang="ru-RU" noProof="0" smtClean="0"/>
              <a:t>26.01.2024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C01BF4-B79E-49A8-881C-E61A40A3E9DD}" type="datetime1">
              <a:rPr lang="ru-RU" noProof="0" smtClean="0"/>
              <a:t>26.01.2024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40FF9-C789-4B98-9496-8946B23EDA26}" type="datetime1">
              <a:rPr lang="ru-RU" noProof="0" smtClean="0"/>
              <a:t>26.01.2024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  <a:p>
            <a:pPr lvl="5" rtl="0"/>
            <a:r>
              <a:rPr lang="ru-RU" noProof="0"/>
              <a:t>Шестой уровень</a:t>
            </a:r>
          </a:p>
          <a:p>
            <a:pPr lvl="6" rtl="0"/>
            <a:r>
              <a:rPr lang="ru-RU" noProof="0"/>
              <a:t>Седьмой уровень</a:t>
            </a:r>
          </a:p>
          <a:p>
            <a:pPr lvl="7" rtl="0"/>
            <a:r>
              <a:rPr lang="ru-RU" noProof="0"/>
              <a:t>Восьмой уровень</a:t>
            </a:r>
          </a:p>
          <a:p>
            <a:pPr lvl="8" rtl="0"/>
            <a:r>
              <a:rPr lang="ru-RU" noProof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92A1406-CFD2-48C3-B2D4-06D1DAAD4CAE}" type="datetime1">
              <a:rPr lang="ru-RU" noProof="0" smtClean="0"/>
              <a:t>26.01.2024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ru-RU" noProof="1"/>
              <a:t>Игровая форма заданий на уроках рки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noProof="1"/>
              <a:t>Подготовил: старший преподаватель, к.филол.н. кафедры русского языка предмагистерской и предаспирантской подготовки А.А. Ершова</a:t>
            </a:r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BE25AA-A80A-DD72-125C-0376CA9D4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132" y="-23878"/>
            <a:ext cx="4802819" cy="682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noProof="1"/>
              <a:t>Причины популярности игровых заданий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sz="3200" noProof="1"/>
              <a:t>Мотивация.</a:t>
            </a:r>
          </a:p>
          <a:p>
            <a:pPr rtl="0"/>
            <a:r>
              <a:rPr lang="ru-RU" sz="3200" noProof="1"/>
              <a:t>В игре создается обстановка, приближенная к ситуации реального общения, что позволяет снять языковой барьер.</a:t>
            </a:r>
          </a:p>
          <a:p>
            <a:pPr rtl="0"/>
            <a:r>
              <a:rPr lang="ru-RU" sz="3200" noProof="1"/>
              <a:t>Увеличивается объем речевой деятельности студентов.</a:t>
            </a:r>
          </a:p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D8E4D-B40A-F5A8-B180-0CE317D6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Виды игр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476A66-9FFE-4372-AB1E-1173C143B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Подробную классификацию игр по основному виду деятельности предложила английский педагог Джилл </a:t>
            </a:r>
            <a:r>
              <a:rPr lang="ru-RU" sz="2800" dirty="0" err="1"/>
              <a:t>Хэдфилд</a:t>
            </a:r>
            <a:r>
              <a:rPr lang="ru-RU" sz="2800" dirty="0"/>
              <a:t> (</a:t>
            </a:r>
            <a:r>
              <a:rPr lang="ru-RU" sz="2800" dirty="0" err="1"/>
              <a:t>Jill</a:t>
            </a:r>
            <a:r>
              <a:rPr lang="ru-RU" sz="2800" dirty="0"/>
              <a:t> </a:t>
            </a:r>
            <a:r>
              <a:rPr lang="ru-RU" sz="2800" dirty="0" err="1"/>
              <a:t>Hadfield</a:t>
            </a:r>
            <a:r>
              <a:rPr lang="ru-RU" sz="2800" dirty="0"/>
              <a:t>). Она выделила следующие типы игр:</a:t>
            </a:r>
          </a:p>
          <a:p>
            <a:r>
              <a:rPr lang="ru-RU" sz="2800" dirty="0"/>
              <a:t>1) игры, нацеленные на получение информации;</a:t>
            </a:r>
          </a:p>
          <a:p>
            <a:r>
              <a:rPr lang="ru-RU" sz="2800" dirty="0"/>
              <a:t>2) игры-загадки;</a:t>
            </a:r>
          </a:p>
          <a:p>
            <a:r>
              <a:rPr lang="ru-RU" sz="2800" dirty="0"/>
              <a:t>3) поисковые игры;</a:t>
            </a:r>
          </a:p>
          <a:p>
            <a:r>
              <a:rPr lang="ru-RU" sz="2800" dirty="0"/>
              <a:t>4) игры на совмещение;</a:t>
            </a:r>
          </a:p>
          <a:p>
            <a:r>
              <a:rPr lang="ru-RU" sz="2800" dirty="0"/>
              <a:t>5) игры на достижение компромисса;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7A83D-707D-C3F5-4A84-3705890C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игр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C45E3-C789-43CA-EACA-F270AF680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84917"/>
            <a:ext cx="9982200" cy="4787283"/>
          </a:xfrm>
        </p:spPr>
        <p:txBody>
          <a:bodyPr>
            <a:noAutofit/>
          </a:bodyPr>
          <a:lstStyle/>
          <a:p>
            <a:r>
              <a:rPr lang="ru-RU" sz="2800" dirty="0"/>
              <a:t>6) обмен и сбор;</a:t>
            </a:r>
          </a:p>
          <a:p>
            <a:r>
              <a:rPr lang="ru-RU" sz="2800" dirty="0"/>
              <a:t>7) комбинирование;</a:t>
            </a:r>
          </a:p>
          <a:p>
            <a:r>
              <a:rPr lang="ru-RU" sz="2800" dirty="0"/>
              <a:t>8) расстановка;</a:t>
            </a:r>
          </a:p>
          <a:p>
            <a:r>
              <a:rPr lang="ru-RU" sz="2800" dirty="0"/>
              <a:t>9) карточки и игровое поле;</a:t>
            </a:r>
          </a:p>
          <a:p>
            <a:r>
              <a:rPr lang="ru-RU" sz="2800" dirty="0"/>
              <a:t>10) игра-проблема;</a:t>
            </a:r>
          </a:p>
          <a:p>
            <a:r>
              <a:rPr lang="ru-RU" sz="2800" dirty="0"/>
              <a:t>11) головоломка;</a:t>
            </a:r>
          </a:p>
          <a:p>
            <a:r>
              <a:rPr lang="ru-RU" sz="2800" dirty="0"/>
              <a:t>12) ролевая игра;</a:t>
            </a:r>
          </a:p>
          <a:p>
            <a:r>
              <a:rPr lang="ru-RU" sz="2800" dirty="0"/>
              <a:t>13) игра-симуляция и некоторые другие.</a:t>
            </a:r>
          </a:p>
          <a:p>
            <a:pPr marL="0" indent="0">
              <a:buNone/>
            </a:pPr>
            <a:r>
              <a:rPr lang="ru-RU" sz="1600" dirty="0"/>
              <a:t>(Азарина Л.Е. Игры на уроках РКИ /Л.Е. Азарина// Вестник ЦМО МГУ, 2009, №3. Практикум. С. 102 – 109.)</a:t>
            </a:r>
          </a:p>
        </p:txBody>
      </p:sp>
    </p:spTree>
    <p:extLst>
      <p:ext uri="{BB962C8B-B14F-4D97-AF65-F5344CB8AC3E}">
        <p14:creationId xmlns:p14="http://schemas.microsoft.com/office/powerpoint/2010/main" val="30671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Поисковая игра «Где Анна?»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800" noProof="1"/>
              <a:t>Студентка Анна не пришла на занятия в университет. Задача студентов выяснить, что с ней случилось, где она сейчас находится. </a:t>
            </a:r>
          </a:p>
          <a:p>
            <a:pPr rtl="0"/>
            <a:r>
              <a:rPr lang="ru-RU" sz="2800" noProof="1"/>
              <a:t>Также в задании проверяем грамматику.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4F26EE-5BEF-17D7-5995-142A1386EC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441" r="544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E30BE-E503-ABFF-A998-20D196FE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задания. (А0)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3B6B5A-DE28-93DB-D8E6-7422F6E7A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376039"/>
            <a:ext cx="7497562" cy="5255579"/>
          </a:xfrm>
        </p:spPr>
        <p:txBody>
          <a:bodyPr>
            <a:normAutofit fontScale="32500" lnSpcReduction="20000"/>
          </a:bodyPr>
          <a:lstStyle/>
          <a:p>
            <a:r>
              <a:rPr lang="ru-RU" sz="4300" dirty="0"/>
              <a:t>Где была Анна?</a:t>
            </a:r>
          </a:p>
          <a:p>
            <a:r>
              <a:rPr lang="ru-RU" sz="4300" dirty="0"/>
              <a:t>Вчера Анна не пришла на урок русского языка в университет. Где она была?</a:t>
            </a:r>
          </a:p>
          <a:p>
            <a:r>
              <a:rPr lang="ru-RU" sz="4300" dirty="0"/>
              <a:t>Иван вчера … из Деревни Универсиады_____________ (автобус).</a:t>
            </a:r>
          </a:p>
          <a:p>
            <a:r>
              <a:rPr lang="ru-RU" sz="4300" dirty="0"/>
              <a:t>В автобусе Иван увидел Анну.</a:t>
            </a:r>
          </a:p>
          <a:p>
            <a:r>
              <a:rPr lang="ru-RU" sz="4300" dirty="0"/>
              <a:t>- Привет, Анна! </a:t>
            </a:r>
          </a:p>
          <a:p>
            <a:r>
              <a:rPr lang="ru-RU" sz="4300" dirty="0"/>
              <a:t>- Привет, Иван!</a:t>
            </a:r>
          </a:p>
          <a:p>
            <a:r>
              <a:rPr lang="ru-RU" sz="4300" dirty="0"/>
              <a:t>- Как дела?</a:t>
            </a:r>
          </a:p>
          <a:p>
            <a:r>
              <a:rPr lang="ru-RU" sz="4300" dirty="0"/>
              <a:t>- Я плохо себя чувствую. У меня болит голова. А как у тебя дела?</a:t>
            </a:r>
          </a:p>
          <a:p>
            <a:r>
              <a:rPr lang="ru-RU" sz="4300" dirty="0"/>
              <a:t>- Спасибо, у меня хорошо. … на занятия ______________(университет).</a:t>
            </a:r>
          </a:p>
          <a:p>
            <a:r>
              <a:rPr lang="ru-RU" sz="4300" dirty="0"/>
              <a:t>Иван был вчера на уроке русского языка в университете, а Анны не было. Где она была?</a:t>
            </a:r>
          </a:p>
          <a:p>
            <a:r>
              <a:rPr lang="ru-RU" sz="4300" dirty="0"/>
              <a:t>Маша сказала, что встретила её в аптеке.</a:t>
            </a:r>
          </a:p>
          <a:p>
            <a:r>
              <a:rPr lang="ru-RU" sz="4300" dirty="0"/>
              <a:t>- Анна покупала лекарство.</a:t>
            </a:r>
          </a:p>
          <a:p>
            <a:r>
              <a:rPr lang="ru-RU" sz="4300" dirty="0"/>
              <a:t>- Она заболела, - сказала Оля.</a:t>
            </a:r>
          </a:p>
          <a:p>
            <a:r>
              <a:rPr lang="ru-RU" sz="4300" dirty="0"/>
              <a:t>Когда Сергей … в магазин «Кольцо», он встретил Анну. Она … к остановке. Она сказала, что поедет к врачу, потому что плохо себя чувствует. </a:t>
            </a:r>
          </a:p>
          <a:p>
            <a:r>
              <a:rPr lang="ru-RU" sz="4300" dirty="0"/>
              <a:t>- Сегодня утром я позвонила Анне по телефону, - сказала Оля. </a:t>
            </a:r>
          </a:p>
          <a:p>
            <a:r>
              <a:rPr lang="ru-RU" sz="4300" dirty="0"/>
              <a:t>Анна болеет и сегодня тоже не…_______________ (университет).</a:t>
            </a:r>
          </a:p>
          <a:p>
            <a:r>
              <a:rPr lang="ru-RU" sz="4300" dirty="0"/>
              <a:t>Анна сейчас ___________________(дом)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C621C9-8245-704E-2D8E-F42DA31433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655" r="23655"/>
          <a:stretch>
            <a:fillRect/>
          </a:stretch>
        </p:blipFill>
        <p:spPr>
          <a:xfrm>
            <a:off x="8736013" y="1376363"/>
            <a:ext cx="2051050" cy="47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Примеры иллюстраций к заданию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D9F638D-EE9E-C932-28E6-0F18A055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9" y="1535113"/>
            <a:ext cx="269716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">
            <a:extLst>
              <a:ext uri="{FF2B5EF4-FFF2-40B4-BE49-F238E27FC236}">
                <a16:creationId xmlns:a16="http://schemas.microsoft.com/office/drawing/2014/main" id="{667583D8-96C8-65D6-3D27-A39011B1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97" y="1710531"/>
            <a:ext cx="1989138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5">
            <a:extLst>
              <a:ext uri="{FF2B5EF4-FFF2-40B4-BE49-F238E27FC236}">
                <a16:creationId xmlns:a16="http://schemas.microsoft.com/office/drawing/2014/main" id="{E659758B-65FF-EF60-4C51-3E88FB45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2326"/>
            <a:ext cx="4157774" cy="22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4">
            <a:extLst>
              <a:ext uri="{FF2B5EF4-FFF2-40B4-BE49-F238E27FC236}">
                <a16:creationId xmlns:a16="http://schemas.microsoft.com/office/drawing/2014/main" id="{597993F2-011F-9D7A-0849-E13ACB0A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41" y="4382969"/>
            <a:ext cx="1676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A79B2B1-E469-F0A3-3973-114FC43FE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128655-FF92-3059-8F44-A8A129F7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35" y="2727664"/>
            <a:ext cx="301786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4.Торговый центр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Кольцо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Улица Пушкина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02AE4-1B14-DBE4-C841-C1A7884E918F}"/>
              </a:ext>
            </a:extLst>
          </p:cNvPr>
          <p:cNvSpPr txBox="1"/>
          <p:nvPr/>
        </p:nvSpPr>
        <p:spPr>
          <a:xfrm>
            <a:off x="7439487" y="4856085"/>
            <a:ext cx="1464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5. Автобусная остановка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Пример задания «Где была Алиса?» (продвинутый уровень </a:t>
            </a:r>
            <a:r>
              <a:rPr lang="en-US" noProof="1"/>
              <a:t>B1-B2</a:t>
            </a:r>
            <a:r>
              <a:rPr lang="ru-RU" noProof="1"/>
              <a:t>) (фрагмент)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10160863" cy="4572000"/>
          </a:xfrm>
        </p:spPr>
        <p:txBody>
          <a:bodyPr rtlCol="0"/>
          <a:lstStyle/>
          <a:p>
            <a:pPr rtl="0"/>
            <a:r>
              <a:rPr lang="ru-RU" noProof="1"/>
              <a:t>Вчера вечером вы видели Алису на улице Пушкина. Она шла с букетом роз в сторону улицы Баумана.</a:t>
            </a:r>
          </a:p>
          <a:p>
            <a:pPr rtl="0"/>
            <a:endParaRPr lang="ru-RU" noProof="1"/>
          </a:p>
          <a:p>
            <a:pPr rtl="0"/>
            <a:r>
              <a:rPr lang="ru-RU" noProof="1"/>
              <a:t>Вчера вы встретили Алису на автобусной остановке «Площадь Тукая». Она куда-то торопилась и не заметила вас.</a:t>
            </a:r>
          </a:p>
          <a:p>
            <a:pPr rtl="0"/>
            <a:endParaRPr lang="ru-RU" noProof="1"/>
          </a:p>
          <a:p>
            <a:pPr rtl="0"/>
            <a:r>
              <a:rPr lang="ru-RU" noProof="1"/>
              <a:t>Вчера Алиса опоздала на лекцию по истории русской литературы. Она даже забыла взять с собой тетрадь и ручку и попросила вас дать ей лист бумаги и ручку. </a:t>
            </a:r>
          </a:p>
          <a:p>
            <a:pPr rtl="0"/>
            <a:endParaRPr lang="ru-RU" noProof="1"/>
          </a:p>
          <a:p>
            <a:pPr rtl="0"/>
            <a:r>
              <a:rPr lang="ru-RU" noProof="1"/>
              <a:t>Вчера во время обеда она не пошла с вами в столовую, а с кем-то долго разговаривала по телефону.</a:t>
            </a:r>
          </a:p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36830-2DB6-864F-9152-1A79072A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 к игре «Где была Алиса?»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52C0A50D-EFFA-4D61-9424-89B7580DD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9980613" cy="4572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87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62_TF03431380_Win32" id="{A6E822EE-F76A-47D0-9249-6D708B3EA282}" vid="{56E3C628-9B47-49D6-A52A-36E073D67663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42</TotalTime>
  <Words>570</Words>
  <Application>Microsoft Office PowerPoint</Application>
  <PresentationFormat>Широкоэкранный</PresentationFormat>
  <Paragraphs>64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Научная литература 16 х 9</vt:lpstr>
      <vt:lpstr>Игровая форма заданий на уроках рки</vt:lpstr>
      <vt:lpstr>Причины популярности игровых заданий </vt:lpstr>
      <vt:lpstr>Виды игр</vt:lpstr>
      <vt:lpstr>Виды игр</vt:lpstr>
      <vt:lpstr>Поисковая игра «Где Анна?»</vt:lpstr>
      <vt:lpstr>Пример задания. (А0) </vt:lpstr>
      <vt:lpstr>Примеры иллюстраций к заданию</vt:lpstr>
      <vt:lpstr>Пример задания «Где была Алиса?» (продвинутый уровень B1-B2) (фрагмент)</vt:lpstr>
      <vt:lpstr>Карта к игре «Где была Алиса?»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форма заданий на уроках рки</dc:title>
  <dc:creator>Алина Ершова</dc:creator>
  <cp:lastModifiedBy>Алина Ершова</cp:lastModifiedBy>
  <cp:revision>3</cp:revision>
  <dcterms:created xsi:type="dcterms:W3CDTF">2024-01-24T14:47:09Z</dcterms:created>
  <dcterms:modified xsi:type="dcterms:W3CDTF">2024-01-26T06:07:54Z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