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3" r:id="rId3"/>
    <p:sldId id="280" r:id="rId4"/>
    <p:sldId id="274" r:id="rId5"/>
    <p:sldId id="275" r:id="rId6"/>
    <p:sldId id="276" r:id="rId7"/>
    <p:sldId id="270" r:id="rId8"/>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442" autoAdjust="0"/>
  </p:normalViewPr>
  <p:slideViewPr>
    <p:cSldViewPr>
      <p:cViewPr>
        <p:scale>
          <a:sx n="65" d="100"/>
          <a:sy n="65" d="100"/>
        </p:scale>
        <p:origin x="-1079" y="-63"/>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71BDCD-EBE6-4678-8413-13BFAA387E1D}" type="datetimeFigureOut">
              <a:rPr lang="ru-RU" smtClean="0"/>
              <a:t>28.01.2024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570D4-9143-4E91-8959-8D963457B763}" type="slidenum">
              <a:rPr lang="ru-RU" smtClean="0"/>
              <a:t>‹#›</a:t>
            </a:fld>
            <a:endParaRPr lang="ru-RU"/>
          </a:p>
        </p:txBody>
      </p:sp>
    </p:spTree>
    <p:extLst>
      <p:ext uri="{BB962C8B-B14F-4D97-AF65-F5344CB8AC3E}">
        <p14:creationId xmlns:p14="http://schemas.microsoft.com/office/powerpoint/2010/main" val="121363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0">
              <a:buNone/>
            </a:pPr>
            <a:r>
              <a:rPr lang="ru-RU" baseline="0" dirty="0"/>
              <a:t>Итак, перейдем к первому пункту – оформление.</a:t>
            </a:r>
          </a:p>
          <a:p>
            <a:pPr marL="0" indent="0">
              <a:buNone/>
            </a:pPr>
            <a:r>
              <a:rPr lang="ru-RU" baseline="0" dirty="0"/>
              <a:t>Основной просьбой со стороны подразделений было увеличить пространство презентации. Нам тоже показалось логичным и правильным, за счет уменьшения ширины корешка увеличить пространство для контента.</a:t>
            </a:r>
          </a:p>
          <a:p>
            <a:pPr marL="228600" indent="-228600">
              <a:buAutoNum type="arabicParenR"/>
            </a:pPr>
            <a:endParaRPr lang="ru-RU" dirty="0"/>
          </a:p>
          <a:p>
            <a:pPr marL="0" indent="0">
              <a:buNone/>
            </a:pPr>
            <a:r>
              <a:rPr lang="ru-RU" dirty="0"/>
              <a:t>След. слайд</a:t>
            </a:r>
          </a:p>
        </p:txBody>
      </p:sp>
      <p:sp>
        <p:nvSpPr>
          <p:cNvPr id="4" name="Номер слайда 3"/>
          <p:cNvSpPr>
            <a:spLocks noGrp="1"/>
          </p:cNvSpPr>
          <p:nvPr>
            <p:ph type="sldNum" sz="quarter" idx="10"/>
          </p:nvPr>
        </p:nvSpPr>
        <p:spPr/>
        <p:txBody>
          <a:bodyPr/>
          <a:lstStyle/>
          <a:p>
            <a:fld id="{67A570D4-9143-4E91-8959-8D963457B763}" type="slidenum">
              <a:rPr lang="ru-RU" smtClean="0"/>
              <a:t>2</a:t>
            </a:fld>
            <a:endParaRPr lang="ru-RU"/>
          </a:p>
        </p:txBody>
      </p:sp>
    </p:spTree>
    <p:extLst>
      <p:ext uri="{BB962C8B-B14F-4D97-AF65-F5344CB8AC3E}">
        <p14:creationId xmlns:p14="http://schemas.microsoft.com/office/powerpoint/2010/main" val="3059371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0">
              <a:buNone/>
            </a:pPr>
            <a:r>
              <a:rPr lang="ru-RU" baseline="0" dirty="0"/>
              <a:t>Итак, перейдем к первому пункту – оформление.</a:t>
            </a:r>
          </a:p>
          <a:p>
            <a:pPr marL="0" indent="0">
              <a:buNone/>
            </a:pPr>
            <a:r>
              <a:rPr lang="ru-RU" baseline="0" dirty="0"/>
              <a:t>Основной просьбой со стороны подразделений было увеличить пространство презентации. Нам тоже показалось логичным и правильным, за счет уменьшения ширины корешка увеличить пространство для контента.</a:t>
            </a:r>
          </a:p>
          <a:p>
            <a:pPr marL="228600" indent="-228600">
              <a:buAutoNum type="arabicParenR"/>
            </a:pPr>
            <a:endParaRPr lang="ru-RU" dirty="0"/>
          </a:p>
          <a:p>
            <a:pPr marL="0" indent="0">
              <a:buNone/>
            </a:pPr>
            <a:r>
              <a:rPr lang="ru-RU" dirty="0"/>
              <a:t>След. слайд</a:t>
            </a:r>
          </a:p>
        </p:txBody>
      </p:sp>
      <p:sp>
        <p:nvSpPr>
          <p:cNvPr id="4" name="Номер слайда 3"/>
          <p:cNvSpPr>
            <a:spLocks noGrp="1"/>
          </p:cNvSpPr>
          <p:nvPr>
            <p:ph type="sldNum" sz="quarter" idx="10"/>
          </p:nvPr>
        </p:nvSpPr>
        <p:spPr/>
        <p:txBody>
          <a:bodyPr/>
          <a:lstStyle/>
          <a:p>
            <a:fld id="{67A570D4-9143-4E91-8959-8D963457B763}" type="slidenum">
              <a:rPr lang="ru-RU" smtClean="0"/>
              <a:t>3</a:t>
            </a:fld>
            <a:endParaRPr lang="ru-RU"/>
          </a:p>
        </p:txBody>
      </p:sp>
    </p:spTree>
    <p:extLst>
      <p:ext uri="{BB962C8B-B14F-4D97-AF65-F5344CB8AC3E}">
        <p14:creationId xmlns:p14="http://schemas.microsoft.com/office/powerpoint/2010/main" val="1755343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0">
              <a:buNone/>
            </a:pPr>
            <a:r>
              <a:rPr lang="ru-RU" baseline="0" dirty="0"/>
              <a:t>Итак, перейдем к первому пункту – оформление.</a:t>
            </a:r>
          </a:p>
          <a:p>
            <a:pPr marL="0" indent="0">
              <a:buNone/>
            </a:pPr>
            <a:r>
              <a:rPr lang="ru-RU" baseline="0" dirty="0"/>
              <a:t>Основной просьбой со стороны подразделений было увеличить пространство презентации. Нам тоже показалось логичным и правильным, за счет уменьшения ширины корешка увеличить пространство для контента.</a:t>
            </a:r>
          </a:p>
          <a:p>
            <a:pPr marL="228600" indent="-228600">
              <a:buAutoNum type="arabicParenR"/>
            </a:pPr>
            <a:endParaRPr lang="ru-RU" dirty="0"/>
          </a:p>
          <a:p>
            <a:pPr marL="0" indent="0">
              <a:buNone/>
            </a:pPr>
            <a:r>
              <a:rPr lang="ru-RU" dirty="0"/>
              <a:t>След. слайд</a:t>
            </a:r>
          </a:p>
        </p:txBody>
      </p:sp>
      <p:sp>
        <p:nvSpPr>
          <p:cNvPr id="4" name="Номер слайда 3"/>
          <p:cNvSpPr>
            <a:spLocks noGrp="1"/>
          </p:cNvSpPr>
          <p:nvPr>
            <p:ph type="sldNum" sz="quarter" idx="10"/>
          </p:nvPr>
        </p:nvSpPr>
        <p:spPr/>
        <p:txBody>
          <a:bodyPr/>
          <a:lstStyle/>
          <a:p>
            <a:fld id="{67A570D4-9143-4E91-8959-8D963457B763}" type="slidenum">
              <a:rPr lang="ru-RU" smtClean="0"/>
              <a:t>4</a:t>
            </a:fld>
            <a:endParaRPr lang="ru-RU"/>
          </a:p>
        </p:txBody>
      </p:sp>
    </p:spTree>
    <p:extLst>
      <p:ext uri="{BB962C8B-B14F-4D97-AF65-F5344CB8AC3E}">
        <p14:creationId xmlns:p14="http://schemas.microsoft.com/office/powerpoint/2010/main" val="568016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0">
              <a:buNone/>
            </a:pPr>
            <a:r>
              <a:rPr lang="ru-RU" baseline="0" dirty="0"/>
              <a:t>Итак, перейдем к первому пункту – оформление.</a:t>
            </a:r>
          </a:p>
          <a:p>
            <a:pPr marL="0" indent="0">
              <a:buNone/>
            </a:pPr>
            <a:r>
              <a:rPr lang="ru-RU" baseline="0" dirty="0"/>
              <a:t>Основной просьбой со стороны подразделений было увеличить пространство презентации. Нам тоже показалось логичным и правильным, за счет уменьшения ширины корешка увеличить пространство для контента.</a:t>
            </a:r>
          </a:p>
          <a:p>
            <a:pPr marL="228600" indent="-228600">
              <a:buAutoNum type="arabicParenR"/>
            </a:pPr>
            <a:endParaRPr lang="ru-RU" dirty="0"/>
          </a:p>
          <a:p>
            <a:pPr marL="0" indent="0">
              <a:buNone/>
            </a:pPr>
            <a:r>
              <a:rPr lang="ru-RU" dirty="0"/>
              <a:t>След. слайд</a:t>
            </a:r>
          </a:p>
        </p:txBody>
      </p:sp>
      <p:sp>
        <p:nvSpPr>
          <p:cNvPr id="4" name="Номер слайда 3"/>
          <p:cNvSpPr>
            <a:spLocks noGrp="1"/>
          </p:cNvSpPr>
          <p:nvPr>
            <p:ph type="sldNum" sz="quarter" idx="10"/>
          </p:nvPr>
        </p:nvSpPr>
        <p:spPr/>
        <p:txBody>
          <a:bodyPr/>
          <a:lstStyle/>
          <a:p>
            <a:fld id="{67A570D4-9143-4E91-8959-8D963457B763}" type="slidenum">
              <a:rPr lang="ru-RU" smtClean="0"/>
              <a:t>5</a:t>
            </a:fld>
            <a:endParaRPr lang="ru-RU"/>
          </a:p>
        </p:txBody>
      </p:sp>
    </p:spTree>
    <p:extLst>
      <p:ext uri="{BB962C8B-B14F-4D97-AF65-F5344CB8AC3E}">
        <p14:creationId xmlns:p14="http://schemas.microsoft.com/office/powerpoint/2010/main" val="416650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0">
              <a:buNone/>
            </a:pPr>
            <a:r>
              <a:rPr lang="ru-RU" baseline="0" dirty="0"/>
              <a:t>Итак, перейдем к первому пункту – оформление.</a:t>
            </a:r>
          </a:p>
          <a:p>
            <a:pPr marL="0" indent="0">
              <a:buNone/>
            </a:pPr>
            <a:r>
              <a:rPr lang="ru-RU" baseline="0" dirty="0"/>
              <a:t>Основной просьбой со стороны подразделений было увеличить пространство презентации. Нам тоже показалось логичным и правильным, за счет уменьшения ширины корешка увеличить пространство для контента.</a:t>
            </a:r>
          </a:p>
          <a:p>
            <a:pPr marL="228600" indent="-228600">
              <a:buAutoNum type="arabicParenR"/>
            </a:pPr>
            <a:endParaRPr lang="ru-RU" dirty="0"/>
          </a:p>
          <a:p>
            <a:pPr marL="0" indent="0">
              <a:buNone/>
            </a:pPr>
            <a:r>
              <a:rPr lang="ru-RU" dirty="0"/>
              <a:t>След. слайд</a:t>
            </a:r>
          </a:p>
        </p:txBody>
      </p:sp>
      <p:sp>
        <p:nvSpPr>
          <p:cNvPr id="4" name="Номер слайда 3"/>
          <p:cNvSpPr>
            <a:spLocks noGrp="1"/>
          </p:cNvSpPr>
          <p:nvPr>
            <p:ph type="sldNum" sz="quarter" idx="10"/>
          </p:nvPr>
        </p:nvSpPr>
        <p:spPr/>
        <p:txBody>
          <a:bodyPr/>
          <a:lstStyle/>
          <a:p>
            <a:fld id="{67A570D4-9143-4E91-8959-8D963457B763}" type="slidenum">
              <a:rPr lang="ru-RU" smtClean="0"/>
              <a:t>6</a:t>
            </a:fld>
            <a:endParaRPr lang="ru-RU"/>
          </a:p>
        </p:txBody>
      </p:sp>
    </p:spTree>
    <p:extLst>
      <p:ext uri="{BB962C8B-B14F-4D97-AF65-F5344CB8AC3E}">
        <p14:creationId xmlns:p14="http://schemas.microsoft.com/office/powerpoint/2010/main" val="685505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A570D4-9143-4E91-8959-8D963457B763}" type="slidenum">
              <a:rPr lang="ru-RU" smtClean="0"/>
              <a:t>7</a:t>
            </a:fld>
            <a:endParaRPr lang="ru-RU"/>
          </a:p>
        </p:txBody>
      </p:sp>
    </p:spTree>
    <p:extLst>
      <p:ext uri="{BB962C8B-B14F-4D97-AF65-F5344CB8AC3E}">
        <p14:creationId xmlns:p14="http://schemas.microsoft.com/office/powerpoint/2010/main" val="2420671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28.01.2024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28.01.2024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28.01.2024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28.01.2024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SShafigullin\Desktop\Проекты\Брендбук\Гайдлайн\Презентация\презентация шаблон КФУ-01.jpg"/>
          <p:cNvPicPr>
            <a:picLocks noChangeAspect="1" noChangeArrowheads="1"/>
          </p:cNvPicPr>
          <p:nvPr/>
        </p:nvPicPr>
        <p:blipFill rotWithShape="1">
          <a:blip r:embed="rId2">
            <a:extLst>
              <a:ext uri="{28A0092B-C50C-407E-A947-70E740481C1C}">
                <a14:useLocalDpi xmlns:a14="http://schemas.microsoft.com/office/drawing/2010/main" val="0"/>
              </a:ext>
            </a:extLst>
          </a:blip>
          <a:srcRect b="20472"/>
          <a:stretch/>
        </p:blipFill>
        <p:spPr bwMode="auto">
          <a:xfrm>
            <a:off x="0" y="17381"/>
            <a:ext cx="9144000" cy="51417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213387"/>
            <a:ext cx="1152128" cy="112494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47564" y="2605139"/>
            <a:ext cx="7848872" cy="400110"/>
          </a:xfrm>
          <a:prstGeom prst="rect">
            <a:avLst/>
          </a:prstGeom>
          <a:noFill/>
        </p:spPr>
        <p:txBody>
          <a:bodyPr wrap="square" rtlCol="0">
            <a:spAutoFit/>
          </a:bodyPr>
          <a:lstStyle/>
          <a:p>
            <a:pPr algn="ctr"/>
            <a:r>
              <a:rPr lang="ru-RU" sz="2000" b="1" dirty="0" smtClean="0">
                <a:solidFill>
                  <a:schemeClr val="bg1"/>
                </a:solidFill>
              </a:rPr>
              <a:t>ОСОБЕННОСТИ ИЗУЧЕНИЯ ЧАСТЕЙ РЕЧИ КИТАЙСКИМИ УЧАЩИМИСЯ</a:t>
            </a:r>
            <a:endParaRPr lang="ru-RU" sz="2000" b="1" dirty="0">
              <a:solidFill>
                <a:schemeClr val="bg1"/>
              </a:solidFill>
            </a:endParaRPr>
          </a:p>
        </p:txBody>
      </p:sp>
      <p:cxnSp>
        <p:nvCxnSpPr>
          <p:cNvPr id="7" name="Прямая соединительная линия 6"/>
          <p:cNvCxnSpPr/>
          <p:nvPr/>
        </p:nvCxnSpPr>
        <p:spPr>
          <a:xfrm flipH="1">
            <a:off x="2339753" y="2058086"/>
            <a:ext cx="4464495"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72200" y="4031085"/>
            <a:ext cx="2664296" cy="677108"/>
          </a:xfrm>
          <a:prstGeom prst="rect">
            <a:avLst/>
          </a:prstGeom>
          <a:noFill/>
        </p:spPr>
        <p:txBody>
          <a:bodyPr wrap="square" rtlCol="0">
            <a:spAutoFit/>
          </a:bodyPr>
          <a:lstStyle/>
          <a:p>
            <a:pPr algn="r"/>
            <a:r>
              <a:rPr lang="ru-RU" sz="1400" b="1" dirty="0" smtClean="0">
                <a:solidFill>
                  <a:schemeClr val="bg1"/>
                </a:solidFill>
              </a:rPr>
              <a:t>Сафина Г.Ф.,  к.ф.н</a:t>
            </a:r>
            <a:r>
              <a:rPr lang="ru-RU" sz="1400" b="1" dirty="0" smtClean="0">
                <a:solidFill>
                  <a:schemeClr val="bg1"/>
                </a:solidFill>
              </a:rPr>
              <a:t>., </a:t>
            </a:r>
            <a:r>
              <a:rPr lang="ru-RU" sz="1400" b="1" dirty="0" smtClean="0">
                <a:solidFill>
                  <a:schemeClr val="bg1"/>
                </a:solidFill>
              </a:rPr>
              <a:t>ст. преп.</a:t>
            </a:r>
            <a:endParaRPr lang="ru-RU" sz="1400" b="1" dirty="0" smtClean="0">
              <a:solidFill>
                <a:schemeClr val="bg1"/>
              </a:solidFill>
            </a:endParaRPr>
          </a:p>
          <a:p>
            <a:pPr algn="r"/>
            <a:r>
              <a:rPr lang="ru-RU" sz="1200" b="1" dirty="0" smtClean="0">
                <a:solidFill>
                  <a:schemeClr val="bg1"/>
                </a:solidFill>
              </a:rPr>
              <a:t>кафедры русского языка </a:t>
            </a:r>
          </a:p>
          <a:p>
            <a:pPr algn="r"/>
            <a:r>
              <a:rPr lang="ru-RU" sz="1200" b="1" dirty="0" smtClean="0">
                <a:solidFill>
                  <a:schemeClr val="bg1"/>
                </a:solidFill>
              </a:rPr>
              <a:t>предбакалаврской подготовки</a:t>
            </a:r>
          </a:p>
        </p:txBody>
      </p:sp>
      <p:sp>
        <p:nvSpPr>
          <p:cNvPr id="2" name="Прямоугольник 1"/>
          <p:cNvSpPr/>
          <p:nvPr/>
        </p:nvSpPr>
        <p:spPr>
          <a:xfrm>
            <a:off x="211673" y="1548555"/>
            <a:ext cx="8927976" cy="1046440"/>
          </a:xfrm>
          <a:prstGeom prst="rect">
            <a:avLst/>
          </a:prstGeom>
        </p:spPr>
        <p:txBody>
          <a:bodyPr wrap="square">
            <a:spAutoFit/>
          </a:bodyPr>
          <a:lstStyle/>
          <a:p>
            <a:pPr lvl="0" algn="ctr">
              <a:buClr>
                <a:srgbClr val="000000"/>
              </a:buClr>
              <a:buSzPts val="1100"/>
            </a:pPr>
            <a:r>
              <a:rPr lang="ru-RU" sz="1400" b="1" dirty="0">
                <a:solidFill>
                  <a:schemeClr val="bg1"/>
                </a:solidFill>
              </a:rPr>
              <a:t>ИТОГОВАЯ НАУЧНАЯ КОНФЕРЕНЦИЯ СОТРУДНИКОВ </a:t>
            </a:r>
            <a:r>
              <a:rPr lang="ru-RU" sz="1400" b="1" dirty="0" smtClean="0">
                <a:solidFill>
                  <a:schemeClr val="bg1"/>
                </a:solidFill>
              </a:rPr>
              <a:t>КАЗАНСКОГО УНИВЕРСИТЕТА за 2023 год</a:t>
            </a:r>
            <a:endParaRPr lang="ru-RU" sz="1400" b="1" dirty="0">
              <a:solidFill>
                <a:schemeClr val="bg1"/>
              </a:solidFill>
            </a:endParaRPr>
          </a:p>
          <a:p>
            <a:pPr lvl="0" algn="ctr">
              <a:buClr>
                <a:srgbClr val="000000"/>
              </a:buClr>
              <a:buSzPts val="1100"/>
            </a:pPr>
            <a:r>
              <a:rPr lang="ru-RU" sz="1400" b="1" dirty="0">
                <a:solidFill>
                  <a:schemeClr val="lt1"/>
                </a:solidFill>
              </a:rPr>
              <a:t>Подготовительный факультет для иностранных учащихся КФУ</a:t>
            </a:r>
          </a:p>
          <a:p>
            <a:pPr algn="ctr"/>
            <a:r>
              <a:rPr lang="ru-RU" sz="1400" b="1" dirty="0" smtClean="0">
                <a:solidFill>
                  <a:schemeClr val="lt1"/>
                </a:solidFill>
              </a:rPr>
              <a:t>Секция</a:t>
            </a:r>
            <a:r>
              <a:rPr lang="ru-RU" sz="1400" b="1" dirty="0">
                <a:solidFill>
                  <a:schemeClr val="lt1"/>
                </a:solidFill>
              </a:rPr>
              <a:t>:</a:t>
            </a:r>
            <a:r>
              <a:rPr lang="ru-RU" sz="1400" dirty="0">
                <a:solidFill>
                  <a:schemeClr val="lt1"/>
                </a:solidFill>
              </a:rPr>
              <a:t> </a:t>
            </a:r>
            <a:r>
              <a:rPr lang="ru-RU" sz="1600" b="1" dirty="0" smtClean="0">
                <a:solidFill>
                  <a:schemeClr val="bg1"/>
                </a:solidFill>
              </a:rPr>
              <a:t>Актуальные проблемы методики преподавания русского языка как иностранного</a:t>
            </a:r>
            <a:r>
              <a:rPr lang="ru-RU" sz="1600" dirty="0" smtClean="0">
                <a:solidFill>
                  <a:schemeClr val="bg1"/>
                </a:solidFill>
              </a:rPr>
              <a:t> </a:t>
            </a:r>
          </a:p>
          <a:p>
            <a:r>
              <a:rPr lang="ru-RU" i="1" dirty="0"/>
              <a:t> </a:t>
            </a:r>
            <a:endParaRPr lang="ru-RU" dirty="0"/>
          </a:p>
        </p:txBody>
      </p:sp>
    </p:spTree>
    <p:extLst>
      <p:ext uri="{BB962C8B-B14F-4D97-AF65-F5344CB8AC3E}">
        <p14:creationId xmlns:p14="http://schemas.microsoft.com/office/powerpoint/2010/main" val="3220840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27584" cy="5143500"/>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5"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87534"/>
            <a:ext cx="55305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043608" y="357534"/>
            <a:ext cx="7776864" cy="369332"/>
          </a:xfrm>
          <a:prstGeom prst="rect">
            <a:avLst/>
          </a:prstGeom>
        </p:spPr>
        <p:txBody>
          <a:bodyPr wrap="square">
            <a:spAutoFit/>
          </a:bodyPr>
          <a:lstStyle/>
          <a:p>
            <a:pPr algn="just"/>
            <a:r>
              <a:rPr lang="ru-RU" b="1" dirty="0" smtClean="0"/>
              <a:t>ЛИНГВИСТИЧЕСКИЕ ФАКТОРЫ, ВЛИЯЮЩИЕ НА  ПРОЦЕСС ОБУЧЕНИЯ ЯЗЫКУ</a:t>
            </a:r>
            <a:endParaRPr lang="ru-RU" b="1" dirty="0"/>
          </a:p>
        </p:txBody>
      </p:sp>
      <p:sp>
        <p:nvSpPr>
          <p:cNvPr id="6" name="Прямоугольник 5"/>
          <p:cNvSpPr/>
          <p:nvPr/>
        </p:nvSpPr>
        <p:spPr>
          <a:xfrm>
            <a:off x="1317080" y="1417588"/>
            <a:ext cx="7128792" cy="2862322"/>
          </a:xfrm>
          <a:prstGeom prst="rect">
            <a:avLst/>
          </a:prstGeom>
        </p:spPr>
        <p:txBody>
          <a:bodyPr wrap="square">
            <a:spAutoFit/>
          </a:bodyPr>
          <a:lstStyle/>
          <a:p>
            <a:pPr algn="just"/>
            <a:r>
              <a:rPr lang="ru-RU" sz="2000" dirty="0"/>
              <a:t>Разница между китайским и русским языками – очевидная. Китайский язык – тональный, у китайцев очень тонкий слух, они различают похожие друг на друга звуки. Поэтому с точки зрения русского восприятия китайцы произносят звуки русского языка невнятно, почти не открывая рта. Обратной стороной этого процесса является то, что китайцы не слышат русскую речь, как состоящую из отдельных фраз, слов, для них это - набор шумовых эффектов. Как правило, даже отдельно высказанное слово для них звучит неразборчиво.</a:t>
            </a:r>
          </a:p>
        </p:txBody>
      </p:sp>
    </p:spTree>
    <p:extLst>
      <p:ext uri="{BB962C8B-B14F-4D97-AF65-F5344CB8AC3E}">
        <p14:creationId xmlns:p14="http://schemas.microsoft.com/office/powerpoint/2010/main" val="2651290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27584" cy="5143500"/>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5"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87534"/>
            <a:ext cx="553050" cy="540000"/>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964851" y="87534"/>
            <a:ext cx="7999637" cy="646331"/>
          </a:xfrm>
          <a:prstGeom prst="rect">
            <a:avLst/>
          </a:prstGeom>
        </p:spPr>
        <p:txBody>
          <a:bodyPr wrap="square">
            <a:spAutoFit/>
          </a:bodyPr>
          <a:lstStyle/>
          <a:p>
            <a:pPr algn="just"/>
            <a:r>
              <a:rPr lang="ru-RU" b="1" dirty="0" smtClean="0"/>
              <a:t>ЭКСТРАЛИНГВИСТИЧЕСКИЕ </a:t>
            </a:r>
            <a:r>
              <a:rPr lang="ru-RU" b="1" dirty="0"/>
              <a:t>ФАКТОРЫ, ВЛИЯЮЩИЕ НА  ПРОЦЕСС </a:t>
            </a:r>
            <a:r>
              <a:rPr lang="ru-RU" b="1" dirty="0" smtClean="0"/>
              <a:t>ОБУЧЕНИЯ ЯЗЫКУ</a:t>
            </a:r>
            <a:endParaRPr lang="ru-RU" b="1" dirty="0"/>
          </a:p>
        </p:txBody>
      </p:sp>
      <p:sp>
        <p:nvSpPr>
          <p:cNvPr id="3" name="Прямоугольник 2"/>
          <p:cNvSpPr/>
          <p:nvPr/>
        </p:nvSpPr>
        <p:spPr>
          <a:xfrm>
            <a:off x="1291680" y="1059582"/>
            <a:ext cx="7056784" cy="3477875"/>
          </a:xfrm>
          <a:prstGeom prst="rect">
            <a:avLst/>
          </a:prstGeom>
        </p:spPr>
        <p:txBody>
          <a:bodyPr wrap="square">
            <a:spAutoFit/>
          </a:bodyPr>
          <a:lstStyle/>
          <a:p>
            <a:pPr algn="just"/>
            <a:r>
              <a:rPr lang="ru-RU" sz="2000" dirty="0"/>
              <a:t>Экстралингвистическая причина обусловлена явлением социально-психологического характера – китайские учащиеся в наименьшей степени обладают </a:t>
            </a:r>
            <a:r>
              <a:rPr lang="ru-RU" sz="2000" dirty="0" err="1"/>
              <a:t>мотивированностью</a:t>
            </a:r>
            <a:r>
              <a:rPr lang="ru-RU" sz="2000" dirty="0"/>
              <a:t> к учебе. Так, например, они не практикуют самостоятельного перевода каждого слова из текста в отдельности, а фотографируют весь текст целиком, что приводит их к плачевным результатам и неэффективности их учебы. Из практики работы с данным контингентом учащихся можно привести повторяющиеся ситуации, когда студент, сидящий с переводом сфотографированного текста, не может дать ответ на вопрос к тексту. </a:t>
            </a:r>
            <a:endParaRPr lang="ru-RU" sz="2000" dirty="0"/>
          </a:p>
        </p:txBody>
      </p:sp>
    </p:spTree>
    <p:extLst>
      <p:ext uri="{BB962C8B-B14F-4D97-AF65-F5344CB8AC3E}">
        <p14:creationId xmlns:p14="http://schemas.microsoft.com/office/powerpoint/2010/main" val="66103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27584" cy="5143500"/>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5"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87534"/>
            <a:ext cx="55305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964851" y="195486"/>
            <a:ext cx="7999637" cy="646331"/>
          </a:xfrm>
          <a:prstGeom prst="rect">
            <a:avLst/>
          </a:prstGeom>
        </p:spPr>
        <p:txBody>
          <a:bodyPr wrap="square">
            <a:spAutoFit/>
          </a:bodyPr>
          <a:lstStyle/>
          <a:p>
            <a:pPr algn="just"/>
            <a:r>
              <a:rPr lang="ru-RU" b="1" dirty="0" smtClean="0">
                <a:latin typeface="Times New Roman" panose="02020603050405020304" pitchFamily="18" charset="0"/>
                <a:ea typeface="Calibri" panose="020F0502020204030204" pitchFamily="34" charset="0"/>
              </a:rPr>
              <a:t>МЕТОДИЧЕСКИЕ ПРОБЛЕМЫ, ВОЗНИКАЮЩИЕ В ПРОЦЕССЕ ОБУЧЕНИЯ ЯЗЫКУ</a:t>
            </a:r>
            <a:endParaRPr lang="ru-RU" b="1" dirty="0"/>
          </a:p>
        </p:txBody>
      </p:sp>
      <p:sp>
        <p:nvSpPr>
          <p:cNvPr id="3" name="Прямоугольник 2"/>
          <p:cNvSpPr/>
          <p:nvPr/>
        </p:nvSpPr>
        <p:spPr>
          <a:xfrm>
            <a:off x="1364269" y="1275606"/>
            <a:ext cx="7200800" cy="2554545"/>
          </a:xfrm>
          <a:prstGeom prst="rect">
            <a:avLst/>
          </a:prstGeom>
        </p:spPr>
        <p:txBody>
          <a:bodyPr wrap="square">
            <a:spAutoFit/>
          </a:bodyPr>
          <a:lstStyle/>
          <a:p>
            <a:pPr algn="just"/>
            <a:r>
              <a:rPr lang="ru-RU" sz="2000" dirty="0"/>
              <a:t>•</a:t>
            </a:r>
            <a:r>
              <a:rPr lang="ru-RU" sz="2000" dirty="0" smtClean="0"/>
              <a:t> дать знания о соотношении вопросительного слова </a:t>
            </a:r>
            <a:r>
              <a:rPr lang="ru-RU" sz="2000" dirty="0"/>
              <a:t>и части речи в русском языке; </a:t>
            </a:r>
            <a:endParaRPr lang="ru-RU" sz="2000" dirty="0" smtClean="0"/>
          </a:p>
          <a:p>
            <a:pPr algn="just"/>
            <a:r>
              <a:rPr lang="ru-RU" sz="2000" dirty="0" smtClean="0"/>
              <a:t>• научить </a:t>
            </a:r>
            <a:r>
              <a:rPr lang="ru-RU" sz="2000" dirty="0"/>
              <a:t>находить в тексте </a:t>
            </a:r>
            <a:r>
              <a:rPr lang="ru-RU" sz="2000" dirty="0" smtClean="0"/>
              <a:t>по словообразовательным признакам слова </a:t>
            </a:r>
            <a:r>
              <a:rPr lang="ru-RU" sz="2000" dirty="0"/>
              <a:t>нужной части </a:t>
            </a:r>
            <a:r>
              <a:rPr lang="ru-RU" sz="2000" dirty="0" smtClean="0"/>
              <a:t>речи</a:t>
            </a:r>
            <a:r>
              <a:rPr lang="ru-RU" sz="2000" dirty="0"/>
              <a:t>;</a:t>
            </a:r>
            <a:endParaRPr lang="ru-RU" sz="2000" dirty="0"/>
          </a:p>
          <a:p>
            <a:pPr algn="just"/>
            <a:r>
              <a:rPr lang="ru-RU" sz="2000" dirty="0" smtClean="0"/>
              <a:t>• учитывать особенности </a:t>
            </a:r>
            <a:r>
              <a:rPr lang="ru-RU" sz="2000" dirty="0"/>
              <a:t>китайской языковой личности; </a:t>
            </a:r>
          </a:p>
          <a:p>
            <a:pPr algn="just"/>
            <a:r>
              <a:rPr lang="ru-RU" sz="2000" dirty="0"/>
              <a:t>• </a:t>
            </a:r>
            <a:r>
              <a:rPr lang="ru-RU" sz="2000" dirty="0" smtClean="0"/>
              <a:t>учитывать типологические особенности </a:t>
            </a:r>
            <a:r>
              <a:rPr lang="ru-RU" sz="2000" dirty="0"/>
              <a:t>китайского языка; </a:t>
            </a:r>
          </a:p>
          <a:p>
            <a:pPr algn="just"/>
            <a:r>
              <a:rPr lang="ru-RU" sz="2000" dirty="0"/>
              <a:t>• </a:t>
            </a:r>
            <a:r>
              <a:rPr lang="ru-RU" sz="2000" dirty="0" smtClean="0"/>
              <a:t>учитывать методические традиции </a:t>
            </a:r>
            <a:r>
              <a:rPr lang="ru-RU" sz="2000" dirty="0"/>
              <a:t>преподавания русского языка в Китае</a:t>
            </a:r>
            <a:r>
              <a:rPr lang="ru-RU" dirty="0"/>
              <a:t>.</a:t>
            </a:r>
          </a:p>
        </p:txBody>
      </p:sp>
    </p:spTree>
    <p:extLst>
      <p:ext uri="{BB962C8B-B14F-4D97-AF65-F5344CB8AC3E}">
        <p14:creationId xmlns:p14="http://schemas.microsoft.com/office/powerpoint/2010/main" val="2490064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27584" cy="5143500"/>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5"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87534"/>
            <a:ext cx="55305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964851" y="105468"/>
            <a:ext cx="8143653" cy="1047979"/>
          </a:xfrm>
          <a:prstGeom prst="rect">
            <a:avLst/>
          </a:prstGeom>
        </p:spPr>
        <p:txBody>
          <a:bodyPr wrap="square">
            <a:spAutoFit/>
          </a:bodyPr>
          <a:lstStyle/>
          <a:p>
            <a:pPr indent="450215" algn="just">
              <a:lnSpc>
                <a:spcPct val="115000"/>
              </a:lnSpc>
            </a:pPr>
            <a:r>
              <a:rPr lang="ru-RU" b="1" dirty="0" smtClean="0">
                <a:latin typeface="Times New Roman" panose="02020603050405020304" pitchFamily="18" charset="0"/>
                <a:ea typeface="Calibri" panose="020F0502020204030204" pitchFamily="34" charset="0"/>
                <a:cs typeface="Times New Roman" panose="02020603050405020304" pitchFamily="18" charset="0"/>
              </a:rPr>
              <a:t>МЕТОДЫ ОБУЧЕНИЯ, ПРЕДПОЧТИТЕЛЬНЫЕ В КИТАЙСКОЙ АУДИТОРИИ</a:t>
            </a:r>
            <a:endParaRPr lang="ru-RU" b="1" dirty="0">
              <a:latin typeface="Times New Roman" panose="02020603050405020304" pitchFamily="18" charset="0"/>
              <a:ea typeface="Times New Roman" panose="02020603050405020304" pitchFamily="18" charset="0"/>
            </a:endParaRPr>
          </a:p>
          <a:p>
            <a:pPr indent="450215" algn="just">
              <a:lnSpc>
                <a:spcPct val="115000"/>
              </a:lnSpc>
              <a:spcAft>
                <a:spcPts val="0"/>
              </a:spcAft>
            </a:pP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202780" y="832812"/>
            <a:ext cx="7560840" cy="3170099"/>
          </a:xfrm>
          <a:prstGeom prst="rect">
            <a:avLst/>
          </a:prstGeom>
        </p:spPr>
        <p:txBody>
          <a:bodyPr wrap="square">
            <a:spAutoFit/>
          </a:bodyPr>
          <a:lstStyle/>
          <a:p>
            <a:pPr marL="457200" indent="-457200">
              <a:buAutoNum type="arabicParenR"/>
            </a:pPr>
            <a:r>
              <a:rPr lang="ru-RU" sz="2000" dirty="0" smtClean="0"/>
              <a:t>метод </a:t>
            </a:r>
            <a:r>
              <a:rPr lang="ru-RU" sz="2000" dirty="0"/>
              <a:t>показа (</a:t>
            </a:r>
            <a:r>
              <a:rPr lang="ru-RU" sz="2000" dirty="0" smtClean="0"/>
              <a:t>зрительная наглядность); </a:t>
            </a:r>
          </a:p>
          <a:p>
            <a:pPr marL="457200" indent="-457200">
              <a:buAutoNum type="arabicParenR"/>
            </a:pPr>
            <a:r>
              <a:rPr lang="ru-RU" sz="2000" dirty="0" err="1" smtClean="0"/>
              <a:t>семантизация</a:t>
            </a:r>
            <a:r>
              <a:rPr lang="ru-RU" sz="2000" dirty="0" smtClean="0"/>
              <a:t> </a:t>
            </a:r>
            <a:r>
              <a:rPr lang="ru-RU" sz="2000" dirty="0"/>
              <a:t>– использование перевода и толкования; </a:t>
            </a:r>
            <a:endParaRPr lang="ru-RU" sz="2000" dirty="0" smtClean="0"/>
          </a:p>
          <a:p>
            <a:pPr marL="457200" indent="-457200">
              <a:buAutoNum type="arabicParenR"/>
            </a:pPr>
            <a:r>
              <a:rPr lang="ru-RU" sz="2000" dirty="0" smtClean="0"/>
              <a:t>объяснения </a:t>
            </a:r>
            <a:r>
              <a:rPr lang="ru-RU" sz="2000" dirty="0"/>
              <a:t>в форме инструктирования, </a:t>
            </a:r>
            <a:r>
              <a:rPr lang="ru-RU" sz="2000" dirty="0" smtClean="0"/>
              <a:t>сопоставление двух языковых систем; </a:t>
            </a:r>
          </a:p>
          <a:p>
            <a:pPr marL="457200" indent="-457200">
              <a:buAutoNum type="arabicParenR"/>
            </a:pPr>
            <a:r>
              <a:rPr lang="ru-RU" sz="2000" dirty="0" smtClean="0"/>
              <a:t>дедуктивный </a:t>
            </a:r>
            <a:r>
              <a:rPr lang="ru-RU" sz="2000" dirty="0"/>
              <a:t>способ введения нового материала; </a:t>
            </a:r>
            <a:endParaRPr lang="ru-RU" sz="2000" dirty="0" smtClean="0"/>
          </a:p>
          <a:p>
            <a:pPr marL="457200" indent="-457200">
              <a:buAutoNum type="arabicParenR"/>
            </a:pPr>
            <a:r>
              <a:rPr lang="ru-RU" sz="2000" dirty="0" smtClean="0"/>
              <a:t>использование </a:t>
            </a:r>
            <a:r>
              <a:rPr lang="ru-RU" sz="2000" dirty="0"/>
              <a:t>преимущественно тренировочных упражнений; </a:t>
            </a:r>
            <a:endParaRPr lang="ru-RU" sz="2000" dirty="0" smtClean="0"/>
          </a:p>
          <a:p>
            <a:pPr marL="457200" indent="-457200">
              <a:buAutoNum type="arabicParenR"/>
            </a:pPr>
            <a:r>
              <a:rPr lang="ru-RU" sz="2000" dirty="0" smtClean="0"/>
              <a:t>использование </a:t>
            </a:r>
            <a:r>
              <a:rPr lang="ru-RU" sz="2000" dirty="0"/>
              <a:t>вопросно-ответных упражнений, схем и диалогов; </a:t>
            </a:r>
            <a:endParaRPr lang="ru-RU" sz="2000" dirty="0" smtClean="0"/>
          </a:p>
          <a:p>
            <a:pPr marL="457200" indent="-457200">
              <a:buAutoNum type="arabicParenR"/>
            </a:pPr>
            <a:r>
              <a:rPr lang="ru-RU" sz="2000" dirty="0" smtClean="0"/>
              <a:t>систематический </a:t>
            </a:r>
            <a:r>
              <a:rPr lang="ru-RU" sz="2000" dirty="0"/>
              <a:t>жесткий контроль; </a:t>
            </a:r>
            <a:endParaRPr lang="ru-RU" sz="2000" dirty="0" smtClean="0"/>
          </a:p>
          <a:p>
            <a:pPr marL="457200" indent="-457200">
              <a:buAutoNum type="arabicParenR"/>
            </a:pPr>
            <a:r>
              <a:rPr lang="ru-RU" sz="2000" dirty="0" smtClean="0"/>
              <a:t>приоритет </a:t>
            </a:r>
            <a:r>
              <a:rPr lang="ru-RU" sz="2000" dirty="0"/>
              <a:t>такого вида речевой деятельности, как </a:t>
            </a:r>
            <a:r>
              <a:rPr lang="ru-RU" sz="2000" dirty="0" smtClean="0"/>
              <a:t>чтение.</a:t>
            </a:r>
            <a:endParaRPr lang="ru-RU" sz="2000" dirty="0"/>
          </a:p>
        </p:txBody>
      </p:sp>
    </p:spTree>
    <p:extLst>
      <p:ext uri="{BB962C8B-B14F-4D97-AF65-F5344CB8AC3E}">
        <p14:creationId xmlns:p14="http://schemas.microsoft.com/office/powerpoint/2010/main" val="793813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27584" cy="5143500"/>
          </a:xfrm>
          <a:prstGeom prst="rect">
            <a:avLst/>
          </a:prstGeom>
          <a:gradFill flip="none" rotWithShape="1">
            <a:gsLst>
              <a:gs pos="0">
                <a:srgbClr val="00549F">
                  <a:shade val="30000"/>
                  <a:satMod val="115000"/>
                </a:srgbClr>
              </a:gs>
              <a:gs pos="50000">
                <a:srgbClr val="00549F">
                  <a:shade val="67500"/>
                  <a:satMod val="115000"/>
                </a:srgbClr>
              </a:gs>
              <a:gs pos="100000">
                <a:srgbClr val="00549F">
                  <a:shade val="100000"/>
                  <a:satMod val="115000"/>
                </a:srgbClr>
              </a:gs>
            </a:gsLst>
            <a:lin ang="54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5" name="Picture 2" descr="C:\Users\MSShafigullin\Desktop\2020\Презентация КФУ\kfu_logo_circle_ru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267" y="87534"/>
            <a:ext cx="55305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27584" y="144336"/>
            <a:ext cx="8208912" cy="385362"/>
          </a:xfrm>
          <a:prstGeom prst="rect">
            <a:avLst/>
          </a:prstGeom>
        </p:spPr>
        <p:txBody>
          <a:bodyPr wrap="square">
            <a:spAutoFit/>
          </a:bodyPr>
          <a:lstStyle/>
          <a:p>
            <a:pPr indent="450215" algn="ctr">
              <a:lnSpc>
                <a:spcPct val="115000"/>
              </a:lnSpc>
              <a:spcAft>
                <a:spcPts val="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ВЫВОДЫ</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1058516" y="863590"/>
            <a:ext cx="7848872" cy="3416320"/>
          </a:xfrm>
          <a:prstGeom prst="rect">
            <a:avLst/>
          </a:prstGeom>
        </p:spPr>
        <p:txBody>
          <a:bodyPr wrap="square">
            <a:spAutoFit/>
          </a:bodyPr>
          <a:lstStyle/>
          <a:p>
            <a:pPr algn="just"/>
            <a:r>
              <a:rPr lang="ru-RU" dirty="0"/>
              <a:t>В целом можно сказать о том, что изложенные в данной работе рассуждения позволят снизить «напряженность» в общении преподавателя РКИ и китайских обучающихся. Обучение китайцев русскому языку должно включать в себя большую адаптационную работу. Преподаватель должен плавно вводить их в западную систему образования. Он должен дозировано давать им представление о западной (и русской) культуре, лексике и грамматических конструкциях русского языка. На начальном этапе преподаватель должен свои распоряжения по учебному процессу выражать каждому студенту индивидуально (открыть тетрадь, писать в тетради, смотреть на доску, переводить слова). Это не вызывает больших проблем, поскольку китайцы – исполнительные, работоспособные, трудолюбивые, усидчивые. У них очень хорошо развиты навыки заучивания наизусть. </a:t>
            </a:r>
          </a:p>
        </p:txBody>
      </p:sp>
    </p:spTree>
    <p:extLst>
      <p:ext uri="{BB962C8B-B14F-4D97-AF65-F5344CB8AC3E}">
        <p14:creationId xmlns:p14="http://schemas.microsoft.com/office/powerpoint/2010/main" val="4200037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SShafigullin\Desktop\Проекты\Брендбук\Гайдлайн\Презентация\презентация шаблон КФУ-01.jpg"/>
          <p:cNvPicPr>
            <a:picLocks noChangeAspect="1" noChangeArrowheads="1"/>
          </p:cNvPicPr>
          <p:nvPr/>
        </p:nvPicPr>
        <p:blipFill rotWithShape="1">
          <a:blip r:embed="rId3">
            <a:extLst>
              <a:ext uri="{28A0092B-C50C-407E-A947-70E740481C1C}">
                <a14:useLocalDpi xmlns:a14="http://schemas.microsoft.com/office/drawing/2010/main" val="0"/>
              </a:ext>
            </a:extLst>
          </a:blip>
          <a:srcRect b="20472"/>
          <a:stretch/>
        </p:blipFill>
        <p:spPr bwMode="auto">
          <a:xfrm>
            <a:off x="0" y="1786"/>
            <a:ext cx="9144000" cy="51417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MSShafigullin\Desktop\2020\Презентация КФУ\kfu_logo_circle_ru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123478"/>
            <a:ext cx="1152128" cy="112494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367136" y="267494"/>
            <a:ext cx="7669360" cy="1200329"/>
          </a:xfrm>
          <a:prstGeom prst="rect">
            <a:avLst/>
          </a:prstGeom>
          <a:noFill/>
        </p:spPr>
        <p:txBody>
          <a:bodyPr wrap="square" rtlCol="0">
            <a:spAutoFit/>
          </a:bodyPr>
          <a:lstStyle/>
          <a:p>
            <a:pPr lvl="0" algn="ctr">
              <a:buClr>
                <a:srgbClr val="000000"/>
              </a:buClr>
              <a:buSzPts val="1100"/>
            </a:pPr>
            <a:r>
              <a:rPr lang="ru-RU" b="1" dirty="0" smtClean="0">
                <a:solidFill>
                  <a:schemeClr val="bg1"/>
                </a:solidFill>
              </a:rPr>
              <a:t>ИТОГОВАЯ НАУЧНАЯ КОНФЕРЕНЦИЯ СОТРУДНИКОВ </a:t>
            </a:r>
          </a:p>
          <a:p>
            <a:pPr lvl="0" algn="ctr">
              <a:buClr>
                <a:srgbClr val="000000"/>
              </a:buClr>
              <a:buSzPts val="1100"/>
            </a:pPr>
            <a:r>
              <a:rPr lang="ru-RU" b="1" dirty="0" smtClean="0">
                <a:solidFill>
                  <a:schemeClr val="bg1"/>
                </a:solidFill>
              </a:rPr>
              <a:t>КАЗАНСКОГО УНИВЕРСИТЕТА за 2023 год</a:t>
            </a:r>
          </a:p>
          <a:p>
            <a:pPr lvl="0" algn="ctr">
              <a:buClr>
                <a:srgbClr val="000000"/>
              </a:buClr>
              <a:buSzPts val="1100"/>
            </a:pPr>
            <a:r>
              <a:rPr lang="ru-RU" b="1" dirty="0" smtClean="0">
                <a:solidFill>
                  <a:schemeClr val="lt1"/>
                </a:solidFill>
              </a:rPr>
              <a:t>Подготовительный факультет для иностранных учащихся КФУ</a:t>
            </a:r>
          </a:p>
          <a:p>
            <a:pPr lvl="0" algn="ctr">
              <a:buClr>
                <a:srgbClr val="000000"/>
              </a:buClr>
              <a:buSzPts val="1100"/>
            </a:pPr>
            <a:endParaRPr lang="ru-RU" b="1" dirty="0" smtClean="0">
              <a:solidFill>
                <a:schemeClr val="lt1"/>
              </a:solidFill>
            </a:endParaRPr>
          </a:p>
        </p:txBody>
      </p:sp>
      <p:sp>
        <p:nvSpPr>
          <p:cNvPr id="7" name="Google Shape;898;g89d9307d70_13_164"/>
          <p:cNvSpPr txBox="1"/>
          <p:nvPr/>
        </p:nvSpPr>
        <p:spPr>
          <a:xfrm>
            <a:off x="1727176" y="3083142"/>
            <a:ext cx="5941168" cy="35270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5867"/>
              <a:buFont typeface="Arial"/>
              <a:buNone/>
            </a:pPr>
            <a:r>
              <a:rPr lang="en-US" sz="3600" b="1" i="0" u="none" strike="noStrike" cap="none" dirty="0" err="1">
                <a:solidFill>
                  <a:schemeClr val="bg1"/>
                </a:solidFill>
                <a:latin typeface="PT Sans" panose="020B0503020203020204" pitchFamily="34" charset="-52"/>
                <a:ea typeface="Arial"/>
                <a:cs typeface="Arial"/>
                <a:sym typeface="Arial"/>
              </a:rPr>
              <a:t>Спасибо</a:t>
            </a:r>
            <a:r>
              <a:rPr lang="en-US" sz="3600" b="1" i="0" u="none" strike="noStrike" cap="none" dirty="0">
                <a:solidFill>
                  <a:schemeClr val="bg1"/>
                </a:solidFill>
                <a:latin typeface="PT Sans" panose="020B0503020203020204" pitchFamily="34" charset="-52"/>
                <a:ea typeface="Arial"/>
                <a:cs typeface="Arial"/>
                <a:sym typeface="Arial"/>
              </a:rPr>
              <a:t> </a:t>
            </a:r>
            <a:r>
              <a:rPr lang="en-US" sz="3600" b="1" i="0" u="none" strike="noStrike" cap="none" dirty="0" err="1">
                <a:solidFill>
                  <a:schemeClr val="bg1"/>
                </a:solidFill>
                <a:latin typeface="PT Sans" panose="020B0503020203020204" pitchFamily="34" charset="-52"/>
                <a:ea typeface="Arial"/>
                <a:cs typeface="Arial"/>
                <a:sym typeface="Arial"/>
              </a:rPr>
              <a:t>за</a:t>
            </a:r>
            <a:r>
              <a:rPr lang="en-US" sz="3600" b="1" i="0" u="none" strike="noStrike" cap="none" dirty="0">
                <a:solidFill>
                  <a:schemeClr val="bg1"/>
                </a:solidFill>
                <a:latin typeface="PT Sans" panose="020B0503020203020204" pitchFamily="34" charset="-52"/>
                <a:ea typeface="Arial"/>
                <a:cs typeface="Arial"/>
                <a:sym typeface="Arial"/>
              </a:rPr>
              <a:t> </a:t>
            </a:r>
            <a:r>
              <a:rPr lang="en-US" sz="3600" b="1" i="0" u="none" strike="noStrike" cap="none" dirty="0" err="1">
                <a:solidFill>
                  <a:schemeClr val="bg1"/>
                </a:solidFill>
                <a:latin typeface="PT Sans" panose="020B0503020203020204" pitchFamily="34" charset="-52"/>
                <a:ea typeface="Arial"/>
                <a:cs typeface="Arial"/>
                <a:sym typeface="Arial"/>
              </a:rPr>
              <a:t>внимание</a:t>
            </a:r>
            <a:r>
              <a:rPr lang="en-US" sz="3600" b="1" i="0" u="none" strike="noStrike" cap="none" dirty="0">
                <a:solidFill>
                  <a:schemeClr val="bg1"/>
                </a:solidFill>
                <a:latin typeface="PT Sans" panose="020B0503020203020204" pitchFamily="34" charset="-52"/>
                <a:ea typeface="Arial"/>
                <a:cs typeface="Arial"/>
                <a:sym typeface="Arial"/>
              </a:rPr>
              <a:t>!</a:t>
            </a:r>
            <a:endParaRPr sz="3600" b="1" i="0" u="none" strike="noStrike" cap="none" dirty="0">
              <a:solidFill>
                <a:schemeClr val="bg1"/>
              </a:solidFill>
              <a:latin typeface="PT Sans" panose="020B0503020203020204" pitchFamily="34" charset="-52"/>
              <a:ea typeface="Arial"/>
              <a:cs typeface="Arial"/>
              <a:sym typeface="Arial"/>
            </a:endParaRPr>
          </a:p>
        </p:txBody>
      </p:sp>
      <p:sp>
        <p:nvSpPr>
          <p:cNvPr id="2" name="Прямоугольник 1"/>
          <p:cNvSpPr/>
          <p:nvPr/>
        </p:nvSpPr>
        <p:spPr>
          <a:xfrm>
            <a:off x="215008" y="1352153"/>
            <a:ext cx="8928992" cy="646331"/>
          </a:xfrm>
          <a:prstGeom prst="rect">
            <a:avLst/>
          </a:prstGeom>
        </p:spPr>
        <p:txBody>
          <a:bodyPr wrap="square">
            <a:spAutoFit/>
          </a:bodyPr>
          <a:lstStyle/>
          <a:p>
            <a:pPr lvl="0" algn="ctr">
              <a:buClr>
                <a:srgbClr val="000000"/>
              </a:buClr>
              <a:buSzPts val="1100"/>
            </a:pPr>
            <a:r>
              <a:rPr lang="ru-RU" b="1" dirty="0">
                <a:solidFill>
                  <a:schemeClr val="lt1"/>
                </a:solidFill>
              </a:rPr>
              <a:t>Секция:</a:t>
            </a:r>
            <a:r>
              <a:rPr lang="ru-RU" dirty="0">
                <a:solidFill>
                  <a:schemeClr val="lt1"/>
                </a:solidFill>
              </a:rPr>
              <a:t> </a:t>
            </a:r>
          </a:p>
          <a:p>
            <a:pPr lvl="0" algn="ctr">
              <a:buClr>
                <a:srgbClr val="000000"/>
              </a:buClr>
              <a:buSzPts val="1100"/>
            </a:pPr>
            <a:r>
              <a:rPr lang="ru-RU" b="1" dirty="0">
                <a:solidFill>
                  <a:schemeClr val="bg1"/>
                </a:solidFill>
              </a:rPr>
              <a:t>Актуальные проблемы методики преподавания русского языка как иностранного</a:t>
            </a:r>
            <a:endParaRPr lang="ru-RU" dirty="0">
              <a:solidFill>
                <a:schemeClr val="lt1"/>
              </a:solidFill>
            </a:endParaRPr>
          </a:p>
        </p:txBody>
      </p:sp>
    </p:spTree>
    <p:extLst>
      <p:ext uri="{BB962C8B-B14F-4D97-AF65-F5344CB8AC3E}">
        <p14:creationId xmlns:p14="http://schemas.microsoft.com/office/powerpoint/2010/main" val="3148990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Аспект</Template>
  <TotalTime>1795</TotalTime>
  <Words>705</Words>
  <Application>Microsoft Office PowerPoint</Application>
  <PresentationFormat>Экран (16:9)</PresentationFormat>
  <Paragraphs>61</Paragraphs>
  <Slides>7</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Шафигуллин Марат Шарифуллович</dc:creator>
  <cp:lastModifiedBy>Default User</cp:lastModifiedBy>
  <cp:revision>112</cp:revision>
  <dcterms:created xsi:type="dcterms:W3CDTF">2020-07-15T10:53:07Z</dcterms:created>
  <dcterms:modified xsi:type="dcterms:W3CDTF">2024-01-27T22:23:25Z</dcterms:modified>
</cp:coreProperties>
</file>