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80" r:id="rId4"/>
    <p:sldId id="274" r:id="rId5"/>
    <p:sldId id="275" r:id="rId6"/>
    <p:sldId id="276" r:id="rId7"/>
    <p:sldId id="270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49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2442" autoAdjust="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937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534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8016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6500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5505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67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381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3387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7564" y="2605139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ИСПОЛЬЗОВАНИЕ НАГЛЯДНЫХ УЧЕБНО-МЕТОДИЧЕСКИХ МАТЕРИАЛОВ В ПРОЦЕССЕ ПРЕПОДАВАНИЯ РКИ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39753" y="2058086"/>
            <a:ext cx="446449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72200" y="4031085"/>
            <a:ext cx="26642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1"/>
                </a:solidFill>
              </a:rPr>
              <a:t>Груздева Е.А</a:t>
            </a:r>
            <a:r>
              <a:rPr lang="ru-RU" sz="1400" b="1" dirty="0" smtClean="0">
                <a:solidFill>
                  <a:schemeClr val="bg1"/>
                </a:solidFill>
              </a:rPr>
              <a:t>.,  к.ф.н</a:t>
            </a:r>
            <a:r>
              <a:rPr lang="ru-RU" sz="1400" b="1" dirty="0" smtClean="0">
                <a:solidFill>
                  <a:schemeClr val="bg1"/>
                </a:solidFill>
              </a:rPr>
              <a:t>., доцент</a:t>
            </a:r>
          </a:p>
          <a:p>
            <a:pPr algn="r"/>
            <a:r>
              <a:rPr lang="ru-RU" sz="1200" b="1" dirty="0" smtClean="0">
                <a:solidFill>
                  <a:schemeClr val="bg1"/>
                </a:solidFill>
              </a:rPr>
              <a:t>кафедры русского языка </a:t>
            </a:r>
          </a:p>
          <a:p>
            <a:pPr algn="r"/>
            <a:r>
              <a:rPr lang="ru-RU" sz="1200" b="1" dirty="0" smtClean="0">
                <a:solidFill>
                  <a:schemeClr val="bg1"/>
                </a:solidFill>
              </a:rPr>
              <a:t>предбакалаврской подготовки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1673" y="1548555"/>
            <a:ext cx="8927976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1400" b="1" dirty="0">
                <a:solidFill>
                  <a:schemeClr val="bg1"/>
                </a:solidFill>
              </a:rPr>
              <a:t>ИТОГОВАЯ НАУЧНАЯ КОНФЕРЕНЦИЯ СОТРУДНИКОВ </a:t>
            </a:r>
            <a:r>
              <a:rPr lang="ru-RU" sz="1400" b="1" dirty="0" smtClean="0">
                <a:solidFill>
                  <a:schemeClr val="bg1"/>
                </a:solidFill>
              </a:rPr>
              <a:t>КАЗАНСКОГО УНИВЕРСИТЕТА за 2023 год</a:t>
            </a:r>
            <a:endParaRPr lang="ru-RU" sz="1400" b="1" dirty="0">
              <a:solidFill>
                <a:schemeClr val="bg1"/>
              </a:solidFill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1400" b="1" dirty="0">
                <a:solidFill>
                  <a:schemeClr val="lt1"/>
                </a:solidFill>
              </a:rPr>
              <a:t>Подготовительный факультет для иностранных учащихся КФУ</a:t>
            </a:r>
          </a:p>
          <a:p>
            <a:pPr algn="ctr"/>
            <a:r>
              <a:rPr lang="ru-RU" sz="1400" b="1" dirty="0" smtClean="0">
                <a:solidFill>
                  <a:schemeClr val="lt1"/>
                </a:solidFill>
              </a:rPr>
              <a:t>Секция</a:t>
            </a:r>
            <a:r>
              <a:rPr lang="ru-RU" sz="1400" b="1" dirty="0">
                <a:solidFill>
                  <a:schemeClr val="lt1"/>
                </a:solidFill>
              </a:rPr>
              <a:t>:</a:t>
            </a:r>
            <a:r>
              <a:rPr lang="ru-RU" sz="1400" dirty="0">
                <a:solidFill>
                  <a:schemeClr val="lt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Актуальные проблемы методики преподавания русского языка как иностранного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084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35753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ИЗУЧЕНИЕ ГЛАГОЛОВ: УЧИТЬСЯ / ИЗУЧАТЬ / УЧИТЬ</a:t>
            </a:r>
            <a:endParaRPr lang="ru-RU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33207" y="1099566"/>
          <a:ext cx="6077585" cy="2944368"/>
        </p:xfrm>
        <a:graphic>
          <a:graphicData uri="http://schemas.openxmlformats.org/drawingml/2006/table">
            <a:tbl>
              <a:tblPr/>
              <a:tblGrid>
                <a:gridCol w="1419225"/>
                <a:gridCol w="1529715"/>
                <a:gridCol w="1620520"/>
                <a:gridCol w="1508125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Кто является субъектом? = Кто осуществляет деятельность?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Who is the subject? = Who carries out the activity?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سوژه کیست؟ = چه کسی فعالیت را انجام می دهد؟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студент / ученик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студент / ученик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студент - ученик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преподаватель / учитель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учить</a:t>
                      </a:r>
                      <a:r>
                        <a:rPr lang="ru-RU" sz="1400" b="1" u="sng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study 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learn)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изучать - изучить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study 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learn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учить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1400" b="1" u="sng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учить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(study / learn / 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learn by heart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учить - </a:t>
                      </a:r>
                      <a:r>
                        <a:rPr lang="ru-RU" sz="1400" b="1" u="sng">
                          <a:solidFill>
                            <a:srgbClr val="FF0000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учить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teach)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b="1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ГДЕ?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b="1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b="1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infinitive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400" b="1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КАК?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ЧТО? (№ 4)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study </a:t>
                      </a:r>
                      <a:r>
                        <a:rPr lang="en-US" sz="14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US" sz="1400" u="sng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large</a:t>
                      </a:r>
                      <a:r>
                        <a:rPr lang="en-US" sz="140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object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 /estudiar un objeto grande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ЧТО</a:t>
                      </a:r>
                      <a:r>
                        <a:rPr lang="en-US" sz="1400" b="1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? (№ 4)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study a </a:t>
                      </a:r>
                      <a:r>
                        <a:rPr lang="en-US" sz="1400" u="sng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small</a:t>
                      </a:r>
                      <a:r>
                        <a:rPr lang="en-US" sz="140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object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 / estudiar un objeto pequeño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1) </a:t>
                      </a:r>
                      <a:r>
                        <a:rPr lang="ru-RU" sz="1400" b="1" dirty="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КОГО? (№ 4)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 startAt="2"/>
                      </a:pPr>
                      <a:r>
                        <a:rPr lang="ru-RU" sz="1400" b="1" dirty="0"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ЧЕМУ? (№ 3)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51290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64851" y="87534"/>
            <a:ext cx="799963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ГЛАГОЛОВ ДВИЖЕНИЯ БЕЗ ПРЕФИКСОВ (движение пешком)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207411" y="537947"/>
          <a:ext cx="4729178" cy="4345348"/>
        </p:xfrm>
        <a:graphic>
          <a:graphicData uri="http://schemas.openxmlformats.org/drawingml/2006/table">
            <a:tbl>
              <a:tblPr/>
              <a:tblGrid>
                <a:gridCol w="324140"/>
                <a:gridCol w="1410205"/>
                <a:gridCol w="1331147"/>
                <a:gridCol w="1663686"/>
              </a:tblGrid>
              <a:tr h="60504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BASIC MEANINGS OF VERBS OF MOTION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 (ОСНОВНЫЕ ЗНАЧЕНИЯ ГЛАГОЛОВ ДВИЖЕНИЯ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5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 foot 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(пешком)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5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one-directional movement (one way)</a:t>
                      </a: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движение в одном направлении</a:t>
                      </a: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идти</a:t>
                      </a:r>
                      <a:r>
                        <a:rPr lang="en-US" sz="900" b="1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НСВ)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пойти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 (СВ)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future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идёшь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пойдёшь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идёт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пойдёт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идём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пойдём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идёте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пойдёте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идут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пойдут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32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two directions</a:t>
                      </a:r>
                      <a:r>
                        <a:rPr lang="ru-RU" sz="9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9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several directions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(движение в двух направлениях – «туда» и «обратно»)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</a:rPr>
                        <a:t/>
                      </a:r>
                      <a:br>
                        <a:rPr lang="ru-RU" sz="900">
                          <a:latin typeface="Calibri"/>
                        </a:rPr>
                      </a:b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ходить</a:t>
                      </a: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future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хожу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буду ходить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ходишь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будешь ходить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будет ходить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ходим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будем ходить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ходите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будете ходить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63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ходят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будут ходить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4" marR="533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  <p:sp>
        <p:nvSpPr>
          <p:cNvPr id="1033" name="Стрелка вправо 1"/>
          <p:cNvSpPr>
            <a:spLocks noChangeArrowheads="1"/>
          </p:cNvSpPr>
          <p:nvPr/>
        </p:nvSpPr>
        <p:spPr bwMode="auto">
          <a:xfrm>
            <a:off x="4071934" y="928676"/>
            <a:ext cx="977900" cy="111125"/>
          </a:xfrm>
          <a:prstGeom prst="rightArrow">
            <a:avLst>
              <a:gd name="adj1" fmla="val 50000"/>
              <a:gd name="adj2" fmla="val 50070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Стрелка вправо 4"/>
          <p:cNvSpPr>
            <a:spLocks noChangeArrowheads="1"/>
          </p:cNvSpPr>
          <p:nvPr/>
        </p:nvSpPr>
        <p:spPr bwMode="auto">
          <a:xfrm>
            <a:off x="3643306" y="3286130"/>
            <a:ext cx="1263650" cy="109537"/>
          </a:xfrm>
          <a:prstGeom prst="rightArrow">
            <a:avLst>
              <a:gd name="adj1" fmla="val 50000"/>
              <a:gd name="adj2" fmla="val 50151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Стрелка влево 5"/>
          <p:cNvSpPr>
            <a:spLocks noChangeArrowheads="1"/>
          </p:cNvSpPr>
          <p:nvPr/>
        </p:nvSpPr>
        <p:spPr bwMode="auto">
          <a:xfrm>
            <a:off x="3643306" y="3429006"/>
            <a:ext cx="1263650" cy="111125"/>
          </a:xfrm>
          <a:prstGeom prst="leftArrow">
            <a:avLst>
              <a:gd name="adj1" fmla="val 50000"/>
              <a:gd name="adj2" fmla="val 50066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10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4851" y="195486"/>
            <a:ext cx="7999637" cy="703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ГЛАГОЛОВ ДВИЖЕНИЯ БЕЗ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ПРЕФИКСОВ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(движение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транспотре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92732" y="459867"/>
          <a:ext cx="5358536" cy="4543811"/>
        </p:xfrm>
        <a:graphic>
          <a:graphicData uri="http://schemas.openxmlformats.org/drawingml/2006/table">
            <a:tbl>
              <a:tblPr/>
              <a:tblGrid>
                <a:gridCol w="367276"/>
                <a:gridCol w="1597875"/>
                <a:gridCol w="1508296"/>
                <a:gridCol w="1885089"/>
              </a:tblGrid>
              <a:tr h="18543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 transport 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(на транспорте)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46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one way</a:t>
                      </a:r>
                      <a:r>
                        <a:rPr lang="ru-RU" sz="11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/ una vez 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(движение в одном направлении)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ехать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поехать 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(СВ)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future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едешь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поедешь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едет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поедет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едем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поедем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едете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поедете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едут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поедут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94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two directions / several directions (dos direcciones / varias direcciones)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(движение в двух направлениях – «туда» и «обратно»)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</a:rPr>
                        <a:t/>
                      </a:r>
                      <a:br>
                        <a:rPr lang="ru-RU" sz="1000">
                          <a:latin typeface="Calibri"/>
                        </a:rPr>
                      </a:b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ездить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future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езжу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буду ездить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ездишь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будешь ездить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будет ездить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будем ездить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ездите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будете ездить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85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ездят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будут ездить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sp>
        <p:nvSpPr>
          <p:cNvPr id="31747" name="Стрелка вправо 10"/>
          <p:cNvSpPr>
            <a:spLocks noChangeArrowheads="1"/>
          </p:cNvSpPr>
          <p:nvPr/>
        </p:nvSpPr>
        <p:spPr bwMode="auto">
          <a:xfrm>
            <a:off x="3857620" y="857238"/>
            <a:ext cx="1287463" cy="92075"/>
          </a:xfrm>
          <a:prstGeom prst="rightArrow">
            <a:avLst>
              <a:gd name="adj1" fmla="val 50000"/>
              <a:gd name="adj2" fmla="val 49652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6" name="Стрелка вправо 6"/>
          <p:cNvSpPr>
            <a:spLocks noChangeArrowheads="1"/>
          </p:cNvSpPr>
          <p:nvPr/>
        </p:nvSpPr>
        <p:spPr bwMode="auto">
          <a:xfrm>
            <a:off x="3643306" y="3071816"/>
            <a:ext cx="1554163" cy="146050"/>
          </a:xfrm>
          <a:prstGeom prst="rightArrow">
            <a:avLst>
              <a:gd name="adj1" fmla="val 50000"/>
              <a:gd name="adj2" fmla="val 50004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5" name="Стрелка влево 7"/>
          <p:cNvSpPr>
            <a:spLocks noChangeArrowheads="1"/>
          </p:cNvSpPr>
          <p:nvPr/>
        </p:nvSpPr>
        <p:spPr bwMode="auto">
          <a:xfrm>
            <a:off x="3571868" y="3214692"/>
            <a:ext cx="1533525" cy="163512"/>
          </a:xfrm>
          <a:prstGeom prst="leftArrow">
            <a:avLst>
              <a:gd name="adj1" fmla="val 50000"/>
              <a:gd name="adj2" fmla="val 49846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006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4851" y="105468"/>
            <a:ext cx="814365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ГЛАГОЛОВ ДВИЖЕНИЯ В СООТНОШЕНИИ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МЕСТОНАХОЖДЕНИЕМ СУБЪЕКТА ДЕЙСТВИЯ (движение пешком)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57422" y="857238"/>
          <a:ext cx="4772230" cy="4136136"/>
        </p:xfrm>
        <a:graphic>
          <a:graphicData uri="http://schemas.openxmlformats.org/drawingml/2006/table">
            <a:tbl>
              <a:tblPr/>
              <a:tblGrid>
                <a:gridCol w="332447"/>
                <a:gridCol w="1421711"/>
                <a:gridCol w="1343068"/>
                <a:gridCol w="1675004"/>
              </a:tblGrid>
              <a:tr h="2410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ADDITIONAL MEANINGS OF VERBS OF MOTION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(ДОПОЛНИТЕЛЬНЫЕ ЗНАЧЕНИЯ ГЛАГОЛОВ ДВИЖЕНИЯ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54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 foot 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(пешком)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8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one-directional movement (one way)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          (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движение в одном направлении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 be on the way, on the road at the time of the described event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(быть в пути, на дороге в момент описываемого события)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идти</a:t>
                      </a: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НСВ)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42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идёшь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шёл / шла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идёт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идём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идёте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шли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идут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two directions</a:t>
                      </a:r>
                      <a:r>
                        <a:rPr lang="ru-RU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several directions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(движение в двух направлениях – «туда» и «обратно»)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18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make a movement “there” and return “back”,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at the moment of speech the person is at the starting point of the way (“at home”)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(сделать движение «туда» и вернуться «обратно»,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в момент речи человек находится в начальной точке пути («дома»)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ходить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 / ходила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20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ходили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118" marR="59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381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90540"/>
            <a:ext cx="8208912" cy="886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ГЛАГОЛОВ ДВИЖЕНИЯ В СООТНОШЕНИИ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МЕСТОНАХОЖДЕНИЕМ СУБЪЕКТА ДЕЙСТВИЯ (движение  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транспорте)</a:t>
            </a:r>
            <a:endParaRPr lang="ru-RU" sz="1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28860" y="928676"/>
          <a:ext cx="5292375" cy="4075412"/>
        </p:xfrm>
        <a:graphic>
          <a:graphicData uri="http://schemas.openxmlformats.org/drawingml/2006/table">
            <a:tbl>
              <a:tblPr/>
              <a:tblGrid>
                <a:gridCol w="368682"/>
                <a:gridCol w="1576669"/>
                <a:gridCol w="1489454"/>
                <a:gridCol w="1857570"/>
              </a:tblGrid>
              <a:tr h="1406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 transport 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(на транспорте)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6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one-directional movement (one way)</a:t>
                      </a:r>
                      <a:r>
                        <a:rPr lang="en-US" sz="8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</a:t>
                      </a: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движение в одном направлении</a:t>
                      </a: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35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 be on the way, on the road at the time of the described event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(быть в пути, на дороге в момент описываемого события)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ехать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1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present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еду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едешь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 / ехала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едет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едем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едете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ехали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едут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35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two directions</a:t>
                      </a:r>
                      <a:r>
                        <a:rPr lang="ru-RU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several directions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(движение в двух направлениях – «туда» и «обратно»)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464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</a:rPr>
                        <a:t/>
                      </a:r>
                      <a:br>
                        <a:rPr lang="ru-RU" sz="1000">
                          <a:latin typeface="Calibri"/>
                        </a:rPr>
                      </a:b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make a movement “there” and return “back”,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at the moment of speech the person is at the starting point of the way (“at home”)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(сделать движение «туда» и вернуться «обратно»,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в момент речи человек находится в начальной точке пути («дома»)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ездить</a:t>
                      </a: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 (НСВ)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9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E36C0A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ты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 / ездила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ездили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003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478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67136" y="267494"/>
            <a:ext cx="7669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b="1" dirty="0" smtClean="0">
                <a:solidFill>
                  <a:schemeClr val="bg1"/>
                </a:solidFill>
              </a:rPr>
              <a:t>ИТОГОВАЯ НАУЧНАЯ КОНФЕРЕНЦИЯ СОТРУДНИКОВ 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b="1" dirty="0" smtClean="0">
                <a:solidFill>
                  <a:schemeClr val="bg1"/>
                </a:solidFill>
              </a:rPr>
              <a:t>КАЗАНСКОГО УНИВЕРСИТЕТА за 2023 год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b="1" dirty="0" smtClean="0">
                <a:solidFill>
                  <a:schemeClr val="lt1"/>
                </a:solidFill>
              </a:rPr>
              <a:t>Подготовительный факультет для иностранных учащихся КФУ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b="1" dirty="0" smtClean="0">
              <a:solidFill>
                <a:schemeClr val="lt1"/>
              </a:solidFill>
            </a:endParaRPr>
          </a:p>
        </p:txBody>
      </p:sp>
      <p:sp>
        <p:nvSpPr>
          <p:cNvPr id="7" name="Google Shape;898;g89d9307d70_13_164"/>
          <p:cNvSpPr txBox="1"/>
          <p:nvPr/>
        </p:nvSpPr>
        <p:spPr>
          <a:xfrm>
            <a:off x="1727176" y="3083142"/>
            <a:ext cx="5941168" cy="352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008" y="1352153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b="1" dirty="0">
                <a:solidFill>
                  <a:schemeClr val="lt1"/>
                </a:solidFill>
              </a:rPr>
              <a:t>Секция:</a:t>
            </a:r>
            <a:r>
              <a:rPr lang="ru-RU" dirty="0">
                <a:solidFill>
                  <a:schemeClr val="lt1"/>
                </a:solidFill>
              </a:rPr>
              <a:t> 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b="1" dirty="0">
                <a:solidFill>
                  <a:schemeClr val="bg1"/>
                </a:solidFill>
              </a:rPr>
              <a:t>Актуальные проблемы методики преподавания русского языка как иностранного</a:t>
            </a:r>
            <a:endParaRPr lang="ru-RU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8990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1768</TotalTime>
  <Words>1008</Words>
  <Application>Microsoft Office PowerPoint</Application>
  <PresentationFormat>Экран (16:9)</PresentationFormat>
  <Paragraphs>289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Дом</cp:lastModifiedBy>
  <cp:revision>108</cp:revision>
  <dcterms:created xsi:type="dcterms:W3CDTF">2020-07-15T10:53:07Z</dcterms:created>
  <dcterms:modified xsi:type="dcterms:W3CDTF">2024-01-26T22:19:52Z</dcterms:modified>
</cp:coreProperties>
</file>