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sldIdLst>
    <p:sldId id="259" r:id="rId3"/>
    <p:sldId id="257" r:id="rId4"/>
    <p:sldId id="260" r:id="rId5"/>
    <p:sldId id="261" r:id="rId6"/>
    <p:sldId id="271" r:id="rId7"/>
    <p:sldId id="275" r:id="rId8"/>
    <p:sldId id="278" r:id="rId9"/>
    <p:sldId id="274" r:id="rId10"/>
    <p:sldId id="272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1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F84918-CC71-4ABF-B426-D7923B4EA1E6}" type="datetimeFigureOut">
              <a:rPr lang="ru-RU"/>
              <a:pPr>
                <a:defRPr/>
              </a:pPr>
              <a:t>26.01.2024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B64543-8F93-40C0-A557-96BC3236EE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60EBBD-97D5-444C-970A-069121330D33}" type="datetimeFigureOut">
              <a:rPr lang="ru-RU"/>
              <a:pPr>
                <a:defRPr/>
              </a:pPr>
              <a:t>26.01.2024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83435C-29F4-4856-A157-4E98A10AA6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38BAA9-EFB4-47F3-9E21-6535F217C5DB}" type="datetimeFigureOut">
              <a:rPr lang="ru-RU"/>
              <a:pPr>
                <a:defRPr/>
              </a:pPr>
              <a:t>26.01.2024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FBD2A1-B51F-4EA4-971E-DC38FB24DB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CA7C41-4EDC-49BC-AF90-95D40F2F79A0}" type="datetimeFigureOut">
              <a:rPr lang="ru-RU"/>
              <a:pPr>
                <a:defRPr/>
              </a:pPr>
              <a:t>26.01.2024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02DC2D-A4EC-4A96-8284-8E0A512398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1646EF-BCAC-408D-827A-48768DC42324}" type="datetimeFigureOut">
              <a:rPr lang="ru-RU"/>
              <a:pPr>
                <a:defRPr/>
              </a:pPr>
              <a:t>26.01.2024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62C735-09EE-4055-AB98-7C1B10CD62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7BAC6B-5423-4A14-95F8-880CE3E53476}" type="datetimeFigureOut">
              <a:rPr lang="ru-RU"/>
              <a:pPr>
                <a:defRPr/>
              </a:pPr>
              <a:t>26.01.2024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47ED10-1B94-40CB-ADF4-1E60801B8F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8071EC-A426-4131-BB84-6B3494ECB141}" type="datetimeFigureOut">
              <a:rPr lang="ru-RU"/>
              <a:pPr>
                <a:defRPr/>
              </a:pPr>
              <a:t>26.01.2024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1A5F63-A16B-4349-8380-CF1607C8A9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89247-25EF-4E04-8AC9-0AEBA6AAED31}" type="datetimeFigureOut">
              <a:rPr lang="ru-RU"/>
              <a:pPr>
                <a:defRPr/>
              </a:pPr>
              <a:t>26.01.2024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57A533-F0DF-4FC5-894F-5932254682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4AC4C2-3050-4820-ACC1-317929B908CB}" type="datetimeFigureOut">
              <a:rPr lang="ru-RU"/>
              <a:pPr>
                <a:defRPr/>
              </a:pPr>
              <a:t>26.01.2024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C3EB89-AC55-42F7-8646-E4F4BB86E7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0C9368-BEA3-4344-AA20-725574F63298}" type="datetimeFigureOut">
              <a:rPr lang="ru-RU"/>
              <a:pPr>
                <a:defRPr/>
              </a:pPr>
              <a:t>26.01.2024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A06234-28F7-4411-8773-4D3888DF2F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1632F-5A4E-4E1E-ABC3-9F9586B6A57B}" type="datetimeFigureOut">
              <a:rPr lang="ru-RU"/>
              <a:pPr>
                <a:defRPr/>
              </a:pPr>
              <a:t>26.01.2024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EFD4E5-0963-4148-9BAE-F48EEBF179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33AED-46EC-4FBC-847C-163389F28E51}" type="datetimeFigureOut">
              <a:rPr lang="ru-RU"/>
              <a:pPr>
                <a:defRPr/>
              </a:pPr>
              <a:t>26.01.2024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A858D-3422-48AB-98C2-B5D9B7BEC2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86399-3B9A-4778-981C-062019BD8FE3}" type="datetimeFigureOut">
              <a:rPr lang="ru-RU"/>
              <a:pPr>
                <a:defRPr/>
              </a:pPr>
              <a:t>26.01.2024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C5A25-10C0-4E19-B50D-5C4BDB5A33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08F9B5-E329-4CBE-AF1A-B874344681C2}" type="datetimeFigureOut">
              <a:rPr lang="ru-RU"/>
              <a:pPr>
                <a:defRPr/>
              </a:pPr>
              <a:t>26.01.2024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76D712-14B2-47B2-9EF3-A88D3F94D8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0B0147-94EA-4C91-8D19-B81BEC152AE9}" type="datetimeFigureOut">
              <a:rPr lang="ru-RU"/>
              <a:pPr>
                <a:defRPr/>
              </a:pPr>
              <a:t>26.01.2024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81FEBE-CD0F-4D02-AE74-9E71BC2A91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0DCF7D-3398-4FBC-AD1F-24105DA44CCE}" type="datetimeFigureOut">
              <a:rPr lang="ru-RU"/>
              <a:pPr>
                <a:defRPr/>
              </a:pPr>
              <a:t>26.01.2024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EA46AA-715A-4EB1-8901-189E9FFAAF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4DE8EB-6791-4177-B542-EB449E250F54}" type="datetimeFigureOut">
              <a:rPr lang="ru-RU"/>
              <a:pPr>
                <a:defRPr/>
              </a:pPr>
              <a:t>26.01.2024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4D7263-3C90-4B90-AF86-2105256AA5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62A54E-8A3D-4FF2-ACDE-EA034893EF0B}" type="datetimeFigureOut">
              <a:rPr lang="ru-RU"/>
              <a:pPr>
                <a:defRPr/>
              </a:pPr>
              <a:t>26.01.2024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FBDF4B-77FE-410C-8E44-7225C21C37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806BB6-6E89-4A9B-B2DC-77683D8050D3}" type="datetimeFigureOut">
              <a:rPr lang="ru-RU"/>
              <a:pPr>
                <a:defRPr/>
              </a:pPr>
              <a:t>26.01.2024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B58DF4-CBE9-4A15-A8C2-681C7961AB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1D26CD-5018-4C36-B292-EB88D1C24568}" type="datetimeFigureOut">
              <a:rPr lang="ru-RU"/>
              <a:pPr>
                <a:defRPr/>
              </a:pPr>
              <a:t>26.01.2024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8A1F84-BEEC-48B1-B063-AE174CDE0F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1DDF00-05DA-477E-B0D7-9A68CA16B24A}" type="datetimeFigureOut">
              <a:rPr lang="ru-RU"/>
              <a:pPr>
                <a:defRPr/>
              </a:pPr>
              <a:t>26.01.2024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C921C1-39B3-450E-B1A7-A676AE25D1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A288AB-F589-4BA3-AB1E-5D55BD93050C}" type="datetimeFigureOut">
              <a:rPr lang="ru-RU"/>
              <a:pPr>
                <a:defRPr/>
              </a:pPr>
              <a:t>26.01.2024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9F54AF-6B31-401C-92EA-121A29F709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228C18E-5CC3-41AC-B2E7-D5BE8A030214}" type="datetimeFigureOut">
              <a:rPr lang="ru-RU"/>
              <a:pPr>
                <a:defRPr/>
              </a:pPr>
              <a:t>26.01.2024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35506C9-2406-4A2B-B0C9-BC32800B4F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331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335A7A5-AA32-448A-B2E1-9B02F873CEDF}" type="datetimeFigureOut">
              <a:rPr lang="ru-RU"/>
              <a:pPr>
                <a:defRPr/>
              </a:pPr>
              <a:t>26.01.2024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1FF91BD-79F8-4197-93A5-DEDAF8FBF0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ctrTitle"/>
          </p:nvPr>
        </p:nvSpPr>
        <p:spPr>
          <a:xfrm>
            <a:off x="611560" y="2132856"/>
            <a:ext cx="8352928" cy="1010543"/>
          </a:xfrm>
        </p:spPr>
        <p:txBody>
          <a:bodyPr/>
          <a:lstStyle/>
          <a:p>
            <a:pPr eaLnBrk="1" hangingPunct="1"/>
            <a:r>
              <a:rPr lang="ru-RU" sz="20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ПОДГОТОВИТЕЛЬНЫЙ ФАКУЛЬТЕТ ДЛЯ ИНОСТРАННЫХ УЧАЩИХСЯ</a:t>
            </a:r>
          </a:p>
        </p:txBody>
      </p:sp>
      <p:sp>
        <p:nvSpPr>
          <p:cNvPr id="2560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8400" y="3501008"/>
            <a:ext cx="8568952" cy="17748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3600" b="1" dirty="0" smtClean="0">
                <a:solidFill>
                  <a:schemeClr val="bg1"/>
                </a:solidFill>
              </a:rPr>
              <a:t>ПРИНЦИП КОММУНИКАТИВНОСТИ ПРИ ОБУЧЕНИИ  ГРАММАТИКЕ РКИ</a:t>
            </a:r>
          </a:p>
          <a:p>
            <a:pPr algn="r" eaLnBrk="1" hangingPunct="1">
              <a:lnSpc>
                <a:spcPct val="90000"/>
              </a:lnSpc>
            </a:pPr>
            <a:endParaRPr lang="ru-RU" sz="2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lnSpc>
                <a:spcPct val="90000"/>
              </a:lnSpc>
            </a:pP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443670" y="5805264"/>
            <a:ext cx="3571106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eaLnBrk="1" hangingPunct="1">
              <a:lnSpc>
                <a:spcPct val="90000"/>
              </a:lnSpc>
            </a:pPr>
            <a:r>
              <a:rPr lang="ru-RU" dirty="0">
                <a:solidFill>
                  <a:schemeClr val="bg1"/>
                </a:solidFill>
              </a:rPr>
              <a:t>д</a:t>
            </a:r>
            <a:r>
              <a:rPr lang="ru-RU" dirty="0" smtClean="0">
                <a:solidFill>
                  <a:schemeClr val="bg1"/>
                </a:solidFill>
              </a:rPr>
              <a:t>оцент, к.ф.н. </a:t>
            </a:r>
            <a:r>
              <a:rPr lang="ru-RU" dirty="0">
                <a:solidFill>
                  <a:schemeClr val="bg1"/>
                </a:solidFill>
              </a:rPr>
              <a:t>Владимирова Л.В.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ОСНОВНЫЕ КАТЕГОРИИ 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МЕТОДИКИ ПРЕПОДАВАНИЯ 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РУССКОГО ЯЗЫКА КАК ИНОСТРАННОГО</a:t>
            </a:r>
            <a:endParaRPr lang="ru-RU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1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процесс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обучения РКИ; </a:t>
            </a:r>
          </a:p>
          <a:p>
            <a:pPr marL="0" indent="0" eaLnBrk="1" hangingPunct="1">
              <a:buFont typeface="Arial" charset="0"/>
              <a:buNone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ЦЕЛИ обучения РКИ; </a:t>
            </a:r>
          </a:p>
          <a:p>
            <a:pPr marL="0" indent="0" eaLnBrk="1" hangingPunct="1">
              <a:buFont typeface="Arial" charset="0"/>
              <a:buNone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3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содержание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обучения РКИ; 	</a:t>
            </a:r>
          </a:p>
          <a:p>
            <a:pPr marL="0" indent="0" eaLnBrk="1" hangingPunct="1">
              <a:buFont typeface="Arial" charset="0"/>
              <a:buNone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4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приёмы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обучения РКИ; </a:t>
            </a:r>
          </a:p>
          <a:p>
            <a:pPr marL="0" indent="0" eaLnBrk="1" hangingPunct="1">
              <a:buFont typeface="Arial" charset="0"/>
              <a:buNone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ПРИНЦИПЫ обучения РКИ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>
          <a:xfrm>
            <a:off x="539750" y="1341438"/>
            <a:ext cx="8229600" cy="1143000"/>
          </a:xfrm>
        </p:spPr>
        <p:txBody>
          <a:bodyPr/>
          <a:lstStyle/>
          <a:p>
            <a:pPr eaLnBrk="1" hangingPunct="1"/>
            <a:r>
              <a:rPr lang="ru-RU" sz="2400" b="1" dirty="0" smtClean="0">
                <a:latin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</a:rPr>
            </a:b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ЦЕЛИ ОБУЧЕНИЯ </a:t>
            </a:r>
            <a:b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РУССКОМУ ЯЗЫКУ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КАК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ИНОСТРАННОМУ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650" name="Объект 2"/>
          <p:cNvSpPr>
            <a:spLocks noGrp="1"/>
          </p:cNvSpPr>
          <p:nvPr>
            <p:ph idx="1"/>
          </p:nvPr>
        </p:nvSpPr>
        <p:spPr>
          <a:xfrm>
            <a:off x="107504" y="2332038"/>
            <a:ext cx="8856984" cy="3545234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ru-RU" b="1" dirty="0" smtClean="0"/>
              <a:t> 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коммуникативная (практическая) цель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0" indent="0" eaLnBrk="1" hangingPunct="1">
              <a:buFont typeface="Arial" charset="0"/>
              <a:buNone/>
            </a:pP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2)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образовательная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(общеобразовательная) цель; </a:t>
            </a:r>
          </a:p>
          <a:p>
            <a:pPr marL="0" indent="0" eaLnBrk="1" hangingPunct="1">
              <a:buFont typeface="Arial" charset="0"/>
              <a:buNone/>
            </a:pP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3)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воспитательная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цель.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697" name="Group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6331909"/>
              </p:ext>
            </p:extLst>
          </p:nvPr>
        </p:nvGraphicFramePr>
        <p:xfrm>
          <a:off x="755650" y="2420938"/>
          <a:ext cx="7704138" cy="2743200"/>
        </p:xfrm>
        <a:graphic>
          <a:graphicData uri="http://schemas.openxmlformats.org/drawingml/2006/table">
            <a:tbl>
              <a:tblPr/>
              <a:tblGrid>
                <a:gridCol w="24481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22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36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636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ПРОДУКТИВНЫЕ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РЕЦЕПТИВНЫЕ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УСТНЫЕ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ГОВОРЕНИЕ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АУДИРОВАНИЕ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ПИСЬМЕННЫЕ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ПИСЬМО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ЧТЕНИЕ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8691" name="Rectangle 1"/>
          <p:cNvSpPr>
            <a:spLocks noChangeArrowheads="1"/>
          </p:cNvSpPr>
          <p:nvPr/>
        </p:nvSpPr>
        <p:spPr bwMode="auto">
          <a:xfrm>
            <a:off x="0" y="1079154"/>
            <a:ext cx="896448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alt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КОММУНИКАТИВНАЯ </a:t>
            </a:r>
            <a:r>
              <a:rPr lang="ru-RU" alt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ЦЕЛЬ ОБУЧЕНИЯ РКИ</a:t>
            </a:r>
          </a:p>
          <a:p>
            <a:pPr algn="ctr" eaLnBrk="0" hangingPunct="0"/>
            <a:endParaRPr lang="ru-RU" alt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0" hangingPunct="0"/>
            <a:r>
              <a:rPr lang="ru-RU" alt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ОБУЧЕНИЕ </a:t>
            </a:r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РЕЧЕВОЙ ДЕЯТЕЛЬНОСТИ (ВИДЫ </a:t>
            </a:r>
            <a:r>
              <a:rPr lang="ru-RU" alt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РД)</a:t>
            </a:r>
            <a:endParaRPr lang="ru-RU" alt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/>
            <a:endParaRPr lang="ru-RU" alt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Прямоугольник 1"/>
          <p:cNvSpPr>
            <a:spLocks noChangeArrowheads="1"/>
          </p:cNvSpPr>
          <p:nvPr/>
        </p:nvSpPr>
        <p:spPr bwMode="auto">
          <a:xfrm>
            <a:off x="611188" y="1412875"/>
            <a:ext cx="8137525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ПРИНЦИПЫ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ОБУЧЕНИЯ РКИ</a:t>
            </a:r>
            <a:endParaRPr lang="ru-RU" sz="28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200" b="0" i="1" dirty="0">
                <a:latin typeface="Arial" panose="020B0604020202020204" pitchFamily="34" charset="0"/>
                <a:cs typeface="Arial" panose="020B0604020202020204" pitchFamily="34" charset="0"/>
              </a:rPr>
              <a:t>Принципы обучения</a:t>
            </a:r>
            <a:r>
              <a:rPr lang="ru-RU" sz="2200" b="0" dirty="0">
                <a:latin typeface="Arial" panose="020B0604020202020204" pitchFamily="34" charset="0"/>
                <a:cs typeface="Arial" panose="020B0604020202020204" pitchFamily="34" charset="0"/>
              </a:rPr>
              <a:t> – это исходные требования к процессу обучения, выполнение которых обеспечивает его оптимальную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эффективность</a:t>
            </a:r>
            <a:r>
              <a:rPr lang="ru-RU" sz="2200" b="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ru-RU" sz="20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принцип коммуникативности</a:t>
            </a:r>
            <a:r>
              <a:rPr lang="ru-RU" sz="2400" b="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/>
            <a:r>
              <a:rPr lang="ru-RU" sz="2400" b="0" dirty="0">
                <a:latin typeface="Arial" panose="020B0604020202020204" pitchFamily="34" charset="0"/>
                <a:cs typeface="Arial" panose="020B0604020202020204" pitchFamily="34" charset="0"/>
              </a:rPr>
              <a:t>2) принцип страноведческой направленности;</a:t>
            </a:r>
          </a:p>
          <a:p>
            <a:pPr algn="just"/>
            <a:r>
              <a:rPr lang="ru-RU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3)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принцип языковой системности</a:t>
            </a:r>
            <a:r>
              <a:rPr lang="ru-RU" sz="2400" b="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r>
              <a:rPr lang="ru-RU" sz="2400" b="0" dirty="0">
                <a:latin typeface="Arial" panose="020B0604020202020204" pitchFamily="34" charset="0"/>
                <a:cs typeface="Arial" panose="020B0604020202020204" pitchFamily="34" charset="0"/>
              </a:rPr>
              <a:t>4) принцип учёта родного языка и культуры иностранных учащихся.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latin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</a:rPr>
            </a:b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ПРИНЦИП КОММУНИКАТИВНОСТИ</a:t>
            </a:r>
          </a:p>
        </p:txBody>
      </p:sp>
      <p:sp>
        <p:nvSpPr>
          <p:cNvPr id="39938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33400" indent="-533400" algn="just">
              <a:lnSpc>
                <a:spcPct val="80000"/>
              </a:lnSpc>
              <a:buFont typeface="Arial" charset="0"/>
              <a:buNone/>
            </a:pPr>
            <a:endParaRPr lang="ru-RU" sz="2800" dirty="0" smtClean="0"/>
          </a:p>
          <a:p>
            <a:pPr marL="533400" indent="-533400" algn="just">
              <a:lnSpc>
                <a:spcPct val="80000"/>
              </a:lnSpc>
              <a:buFont typeface="Arial" charset="0"/>
              <a:buAutoNum type="arabicParenR"/>
            </a:pPr>
            <a:r>
              <a:rPr lang="ru-RU" sz="2800" dirty="0" smtClean="0"/>
              <a:t>Языковой и речевой материал отбирается и </a:t>
            </a:r>
          </a:p>
          <a:p>
            <a:pPr marL="533400" indent="-533400" algn="just">
              <a:lnSpc>
                <a:spcPct val="80000"/>
              </a:lnSpc>
              <a:buFont typeface="Arial" charset="0"/>
              <a:buNone/>
            </a:pPr>
            <a:r>
              <a:rPr lang="ru-RU" sz="2800" dirty="0" smtClean="0"/>
              <a:t>распределяется с учётом его </a:t>
            </a:r>
            <a:r>
              <a:rPr lang="ru-RU" sz="2800" b="1" dirty="0" smtClean="0"/>
              <a:t>коммуникативной </a:t>
            </a:r>
          </a:p>
          <a:p>
            <a:pPr marL="533400" indent="-533400" algn="just">
              <a:lnSpc>
                <a:spcPct val="80000"/>
              </a:lnSpc>
              <a:buFont typeface="Arial" charset="0"/>
              <a:buNone/>
            </a:pPr>
            <a:r>
              <a:rPr lang="ru-RU" sz="2800" b="1" dirty="0"/>
              <a:t>з</a:t>
            </a:r>
            <a:r>
              <a:rPr lang="ru-RU" sz="2800" b="1" dirty="0" smtClean="0"/>
              <a:t>начимости (частотности).</a:t>
            </a:r>
            <a:r>
              <a:rPr lang="ru-RU" sz="2800" dirty="0" smtClean="0"/>
              <a:t> </a:t>
            </a:r>
          </a:p>
          <a:p>
            <a:pPr marL="533400" indent="-533400" algn="just">
              <a:lnSpc>
                <a:spcPct val="80000"/>
              </a:lnSpc>
              <a:buFont typeface="Arial" charset="0"/>
              <a:buNone/>
            </a:pPr>
            <a:r>
              <a:rPr lang="ru-RU" sz="2800" dirty="0" smtClean="0"/>
              <a:t>2) Новые языковые явления предъявляются </a:t>
            </a:r>
          </a:p>
          <a:p>
            <a:pPr marL="533400" indent="-533400" algn="just">
              <a:lnSpc>
                <a:spcPct val="80000"/>
              </a:lnSpc>
              <a:buFont typeface="Arial" charset="0"/>
              <a:buNone/>
            </a:pPr>
            <a:r>
              <a:rPr lang="ru-RU" sz="2800" b="1" dirty="0" smtClean="0"/>
              <a:t>в составе речевых образцов</a:t>
            </a:r>
            <a:r>
              <a:rPr lang="ru-RU" sz="2800" dirty="0" smtClean="0"/>
              <a:t>, соотносимых с одной </a:t>
            </a:r>
          </a:p>
          <a:p>
            <a:pPr marL="533400" indent="-533400" algn="just">
              <a:lnSpc>
                <a:spcPct val="80000"/>
              </a:lnSpc>
              <a:buFont typeface="Arial" charset="0"/>
              <a:buNone/>
            </a:pPr>
            <a:r>
              <a:rPr lang="ru-RU" sz="2800" dirty="0" smtClean="0"/>
              <a:t>или несколькими </a:t>
            </a:r>
            <a:r>
              <a:rPr lang="ru-RU" sz="2800" b="1" dirty="0" smtClean="0"/>
              <a:t>ситуациями общения</a:t>
            </a:r>
            <a:r>
              <a:rPr lang="ru-RU" sz="2800" dirty="0" smtClean="0"/>
              <a:t>.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ПРИНЦИП ЯЗЫКОВОЙ СИСТЕМНОСТИ</a:t>
            </a:r>
          </a:p>
        </p:txBody>
      </p:sp>
      <p:sp>
        <p:nvSpPr>
          <p:cNvPr id="43010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80000"/>
              </a:lnSpc>
              <a:buFont typeface="Arial" charset="0"/>
              <a:buNone/>
            </a:pPr>
            <a:r>
              <a:rPr lang="ru-RU" sz="2400" dirty="0" smtClean="0"/>
              <a:t> К</a:t>
            </a:r>
            <a:r>
              <a:rPr lang="ru-RU" sz="2400" b="1" dirty="0" smtClean="0"/>
              <a:t>онфликт</a:t>
            </a:r>
            <a:r>
              <a:rPr lang="ru-RU" sz="2400" dirty="0" smtClean="0"/>
              <a:t> между принципом языковой системности и принципом коммуникативности. </a:t>
            </a:r>
          </a:p>
          <a:p>
            <a:pPr algn="just">
              <a:lnSpc>
                <a:spcPct val="80000"/>
              </a:lnSpc>
              <a:buFont typeface="Arial" charset="0"/>
              <a:buNone/>
            </a:pPr>
            <a:r>
              <a:rPr lang="ru-RU" sz="2400" dirty="0" smtClean="0"/>
              <a:t>Принцип языковой системности исходит из принципа </a:t>
            </a:r>
            <a:r>
              <a:rPr lang="ru-RU" sz="2400" b="1" dirty="0" err="1" smtClean="0"/>
              <a:t>концентризма</a:t>
            </a:r>
            <a:r>
              <a:rPr lang="ru-RU" sz="2400" dirty="0" smtClean="0"/>
              <a:t>, который предполагает многократное обращение к уже изученному материалу с постепенным его расширением и углублением. </a:t>
            </a:r>
          </a:p>
          <a:p>
            <a:pPr algn="just">
              <a:lnSpc>
                <a:spcPct val="80000"/>
              </a:lnSpc>
              <a:buFont typeface="Arial" charset="0"/>
              <a:buNone/>
            </a:pPr>
            <a:r>
              <a:rPr lang="ru-RU" sz="2400" dirty="0"/>
              <a:t>Н</a:t>
            </a:r>
            <a:r>
              <a:rPr lang="ru-RU" sz="2400" dirty="0" smtClean="0"/>
              <a:t>а занятиях по РКИ языковой материал должен отбираться не только с точки зрения его коммуникативной </a:t>
            </a:r>
          </a:p>
          <a:p>
            <a:pPr algn="just">
              <a:lnSpc>
                <a:spcPct val="80000"/>
              </a:lnSpc>
              <a:buFont typeface="Arial" charset="0"/>
              <a:buNone/>
            </a:pPr>
            <a:r>
              <a:rPr lang="ru-RU" sz="2400" dirty="0" smtClean="0"/>
              <a:t>значимости, но и так, чтобы представить </a:t>
            </a:r>
            <a:r>
              <a:rPr lang="ru-RU" sz="2400" b="1" dirty="0" smtClean="0"/>
              <a:t>систему</a:t>
            </a:r>
            <a:r>
              <a:rPr lang="ru-RU" sz="2400" dirty="0" smtClean="0"/>
              <a:t> языка хотя </a:t>
            </a:r>
          </a:p>
          <a:p>
            <a:pPr algn="just">
              <a:lnSpc>
                <a:spcPct val="80000"/>
              </a:lnSpc>
              <a:buFont typeface="Arial" charset="0"/>
              <a:buNone/>
            </a:pPr>
            <a:r>
              <a:rPr lang="ru-RU" sz="2400" dirty="0" smtClean="0"/>
              <a:t>бы в основных её чертах. </a:t>
            </a:r>
          </a:p>
          <a:p>
            <a:pPr algn="just">
              <a:lnSpc>
                <a:spcPct val="80000"/>
              </a:lnSpc>
              <a:buFont typeface="Arial" charset="0"/>
              <a:buNone/>
            </a:pPr>
            <a:endParaRPr lang="ru-RU" sz="2400" dirty="0" smtClean="0"/>
          </a:p>
          <a:p>
            <a:pPr algn="just">
              <a:lnSpc>
                <a:spcPct val="80000"/>
              </a:lnSpc>
              <a:buFont typeface="Arial" charset="0"/>
              <a:buNone/>
            </a:pPr>
            <a:r>
              <a:rPr lang="ru-RU" sz="2400" dirty="0" smtClean="0"/>
              <a:t>С этой целью регулярно проводятся </a:t>
            </a:r>
            <a:r>
              <a:rPr lang="ru-RU" sz="2400" b="1" dirty="0" smtClean="0"/>
              <a:t>уроки-обобщения</a:t>
            </a:r>
            <a:r>
              <a:rPr lang="ru-RU" sz="2400" dirty="0" smtClean="0"/>
              <a:t> и </a:t>
            </a:r>
            <a:r>
              <a:rPr lang="ru-RU" sz="2400" b="1" dirty="0" smtClean="0"/>
              <a:t>систематизация</a:t>
            </a:r>
            <a:r>
              <a:rPr lang="ru-RU" sz="2400" dirty="0" smtClean="0"/>
              <a:t> </a:t>
            </a:r>
            <a:r>
              <a:rPr lang="ru-RU" sz="2400" b="1" dirty="0" smtClean="0"/>
              <a:t>изученного языкового материала.</a:t>
            </a:r>
            <a:r>
              <a:rPr lang="ru-RU" sz="2400" dirty="0" smtClean="0"/>
              <a:t>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/>
          <a:lstStyle/>
          <a:p>
            <a:r>
              <a:rPr lang="ru-RU" sz="2400" b="1" dirty="0" smtClean="0">
                <a:latin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</a:rPr>
            </a:b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РЕАЛИЗАЦИЯ ПРИНЦИПА ЯЗЫКОВОЙ СИСТЕМНОСТИ</a:t>
            </a:r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4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03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>
              <a:lnSpc>
                <a:spcPct val="80000"/>
              </a:lnSpc>
              <a:buFont typeface="Arial" charset="0"/>
              <a:buNone/>
            </a:pPr>
            <a:endParaRPr lang="ru-RU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80000"/>
              </a:lnSpc>
              <a:buFont typeface="Arial" charset="0"/>
              <a:buNone/>
            </a:pP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постепенное (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поступенчатое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 выстраивание (наращивание)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парадигмы падежей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pPr algn="just">
              <a:lnSpc>
                <a:spcPct val="80000"/>
              </a:lnSpc>
              <a:buFont typeface="Arial" charset="0"/>
              <a:buNone/>
            </a:pP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обобщение </a:t>
            </a:r>
            <a:r>
              <a:rPr lang="ru-RU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разных значений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одного падежа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algn="just">
              <a:lnSpc>
                <a:spcPct val="80000"/>
              </a:lnSpc>
              <a:buFont typeface="Arial" charset="0"/>
              <a:buNone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например, предложный падеж в значении </a:t>
            </a:r>
          </a:p>
          <a:p>
            <a:pPr algn="just">
              <a:lnSpc>
                <a:spcPct val="80000"/>
              </a:lnSpc>
              <a:buFont typeface="Arial" charset="0"/>
              <a:buNone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а) МЕСТА (</a:t>
            </a:r>
            <a:r>
              <a:rPr lang="ru-RU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в школе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), б) ОБЪЕКТА МЫСЛИ (</a:t>
            </a:r>
            <a:r>
              <a:rPr lang="ru-RU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о школе, о январе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), в) ВРЕМЕНИ </a:t>
            </a:r>
            <a:r>
              <a:rPr lang="ru-RU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(в январе);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>
              <a:lnSpc>
                <a:spcPct val="80000"/>
              </a:lnSpc>
              <a:buNone/>
            </a:pP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обобщение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разных падежей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выражающих </a:t>
            </a:r>
            <a:r>
              <a:rPr lang="ru-RU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одно значение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например, </a:t>
            </a:r>
          </a:p>
          <a:p>
            <a:pPr algn="just">
              <a:lnSpc>
                <a:spcPct val="80000"/>
              </a:lnSpc>
              <a:buNone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 значение МЕСТА: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падеж №6 (</a:t>
            </a:r>
            <a:r>
              <a:rPr lang="ru-RU" sz="2400" i="1" dirty="0">
                <a:latin typeface="Arial" pitchFamily="34" charset="0"/>
                <a:cs typeface="Arial" pitchFamily="34" charset="0"/>
              </a:rPr>
              <a:t>на столе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), падеж №2 (</a:t>
            </a:r>
            <a:r>
              <a:rPr lang="ru-RU" sz="2400" i="1" dirty="0">
                <a:latin typeface="Arial" pitchFamily="34" charset="0"/>
                <a:cs typeface="Arial" pitchFamily="34" charset="0"/>
              </a:rPr>
              <a:t>около стола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),  падеж №5 (</a:t>
            </a:r>
            <a:r>
              <a:rPr lang="ru-RU" sz="2400" i="1" dirty="0">
                <a:latin typeface="Arial" pitchFamily="34" charset="0"/>
                <a:cs typeface="Arial" pitchFamily="34" charset="0"/>
              </a:rPr>
              <a:t>под столом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) </a:t>
            </a:r>
          </a:p>
          <a:p>
            <a:pPr algn="just">
              <a:lnSpc>
                <a:spcPct val="80000"/>
              </a:lnSpc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б) значение ВРЕМЕНИ: падеж №4 (</a:t>
            </a: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в субботу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), падеж №6 (</a:t>
            </a: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в марте, в 2024 году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), падеж №2 (</a:t>
            </a: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пятого мая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).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  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 eaLnBrk="1" hangingPunct="1">
              <a:buFont typeface="Arial" charset="0"/>
              <a:buNone/>
              <a:defRPr/>
            </a:pPr>
            <a:endParaRPr lang="ru-RU" sz="3600" dirty="0">
              <a:latin typeface="Monotype Corsiva" panose="03010101010201010101" pitchFamily="66" charset="0"/>
            </a:endParaRPr>
          </a:p>
          <a:p>
            <a:pPr marL="0" indent="0" algn="ctr" eaLnBrk="1" hangingPunct="1">
              <a:buFont typeface="Arial" charset="0"/>
              <a:buNone/>
              <a:defRPr/>
            </a:pPr>
            <a:r>
              <a:rPr lang="ru-RU" sz="36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СПАСИБО</a:t>
            </a:r>
            <a:r>
              <a:rPr lang="ru-RU" sz="3600" b="1" dirty="0" smtClean="0">
                <a:latin typeface="Monotype Corsiva" panose="03010101010201010101" pitchFamily="66" charset="0"/>
              </a:rPr>
              <a:t> </a:t>
            </a:r>
          </a:p>
          <a:p>
            <a:pPr marL="0" indent="0" algn="ctr" eaLnBrk="1" hangingPunct="1">
              <a:buFont typeface="Arial" charset="0"/>
              <a:buNone/>
              <a:defRPr/>
            </a:pPr>
            <a:r>
              <a:rPr lang="ru-RU" sz="36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Monotype Corsiva" panose="03010101010201010101" pitchFamily="66" charset="0"/>
              </a:rPr>
              <a:t>ЗА </a:t>
            </a:r>
          </a:p>
          <a:p>
            <a:pPr marL="0" indent="0" algn="ctr" eaLnBrk="1" hangingPunct="1">
              <a:buFont typeface="Arial" charset="0"/>
              <a:buNone/>
              <a:defRPr/>
            </a:pPr>
            <a:r>
              <a:rPr lang="ru-RU" sz="3600" b="1" dirty="0" smtClean="0">
                <a:solidFill>
                  <a:srgbClr val="92D050"/>
                </a:solidFill>
                <a:latin typeface="Monotype Corsiva" panose="03010101010201010101" pitchFamily="66" charset="0"/>
              </a:rPr>
              <a:t>ВНИМАНИЕ!</a:t>
            </a:r>
            <a:endParaRPr lang="ru-RU" sz="3600" b="1" dirty="0">
              <a:solidFill>
                <a:srgbClr val="92D050"/>
              </a:solidFill>
              <a:latin typeface="Monotype Corsiva" panose="03010101010201010101" pitchFamily="66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Презентация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Презентация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Презентация1</Template>
  <TotalTime>1794</TotalTime>
  <Words>431</Words>
  <Application>Microsoft Office PowerPoint</Application>
  <PresentationFormat>Экран (4:3)</PresentationFormat>
  <Paragraphs>81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Monotype Corsiva</vt:lpstr>
      <vt:lpstr>Times New Roman</vt:lpstr>
      <vt:lpstr>Презентация1</vt:lpstr>
      <vt:lpstr>2_Презентация1</vt:lpstr>
      <vt:lpstr>ПОДГОТОВИТЕЛЬНЫЙ ФАКУЛЬТЕТ ДЛЯ ИНОСТРАННЫХ УЧАЩИХСЯ</vt:lpstr>
      <vt:lpstr>Презентация PowerPoint</vt:lpstr>
      <vt:lpstr> ЦЕЛИ ОБУЧЕНИЯ  РУССКОМУ ЯЗЫКУ КАК ИНОСТРАННОМУ  </vt:lpstr>
      <vt:lpstr>Презентация PowerPoint</vt:lpstr>
      <vt:lpstr>Презентация PowerPoint</vt:lpstr>
      <vt:lpstr>  ПРИНЦИП КОММУНИКАТИВНОСТИ</vt:lpstr>
      <vt:lpstr> ПРИНЦИП ЯЗЫКОВОЙ СИСТЕМНОСТИ</vt:lpstr>
      <vt:lpstr>     РЕАЛИЗАЦИЯ ПРИНЦИПА ЯЗЫКОВОЙ СИСТЕМНОСТИ </vt:lpstr>
      <vt:lpstr>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Кошелева Тамара</dc:creator>
  <cp:lastModifiedBy>user1</cp:lastModifiedBy>
  <cp:revision>212</cp:revision>
  <dcterms:created xsi:type="dcterms:W3CDTF">2012-02-24T04:41:03Z</dcterms:created>
  <dcterms:modified xsi:type="dcterms:W3CDTF">2024-01-26T13:32:29Z</dcterms:modified>
</cp:coreProperties>
</file>