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8" r:id="rId3"/>
    <p:sldId id="286" r:id="rId4"/>
    <p:sldId id="288" r:id="rId5"/>
    <p:sldId id="287" r:id="rId6"/>
    <p:sldId id="289" r:id="rId7"/>
    <p:sldId id="290" r:id="rId8"/>
    <p:sldId id="270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9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16" autoAdjust="0"/>
    <p:restoredTop sz="91523" autoAdjust="0"/>
  </p:normalViewPr>
  <p:slideViewPr>
    <p:cSldViewPr>
      <p:cViewPr varScale="1">
        <p:scale>
          <a:sx n="151" d="100"/>
          <a:sy n="151" d="100"/>
        </p:scale>
        <p:origin x="882" y="13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1BDCD-EBE6-4678-8413-13BFAA387E1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570D4-9143-4E91-8959-8D963457B7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3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934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189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274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537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221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63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39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671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SShafigullin\Desktop\Проекты\Брендбук\Гайдлайн\Презентация\презентация шаблон КФУ-0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72"/>
          <a:stretch/>
        </p:blipFill>
        <p:spPr bwMode="auto">
          <a:xfrm>
            <a:off x="0" y="1786"/>
            <a:ext cx="9144000" cy="5141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8" y="131480"/>
            <a:ext cx="720079" cy="70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11227" y="1007958"/>
            <a:ext cx="9144000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1100"/>
            </a:pPr>
            <a:r>
              <a:rPr lang="ru-RU" sz="1100" b="1" dirty="0">
                <a:solidFill>
                  <a:schemeClr val="lt1"/>
                </a:solidFill>
                <a:latin typeface="PT Sans" panose="020B0503020203020204" pitchFamily="34" charset="-52"/>
              </a:rPr>
              <a:t>МИНИСТЕРСТВО НАУКИ И ВЫСШЕГО ОБРАЗОВАНИЯ РОССИЙСКОЙ ФЕДЕРАЦИИ</a:t>
            </a:r>
          </a:p>
          <a:p>
            <a:pPr lvl="0" algn="ctr">
              <a:buClr>
                <a:srgbClr val="000000"/>
              </a:buClr>
              <a:buSzPts val="1100"/>
            </a:pPr>
            <a:r>
              <a:rPr lang="ru-RU" sz="1100" b="1" dirty="0">
                <a:solidFill>
                  <a:schemeClr val="lt1"/>
                </a:solidFill>
                <a:latin typeface="PT Sans" panose="020B0503020203020204" pitchFamily="34" charset="-52"/>
              </a:rPr>
              <a:t>ФЕДЕРАЛЬНОЕ ГОСУДАРСТВЕННОЕ АВТОНОМНОЕ ОБРАЗОВАТЕЛЬНОЕ УЧРЕЖДЕНИЕ ВЫСШЕГО ОБРАЗОВАНИЯ</a:t>
            </a:r>
          </a:p>
          <a:p>
            <a:pPr lvl="0" algn="ctr">
              <a:buClr>
                <a:srgbClr val="000000"/>
              </a:buClr>
              <a:buSzPts val="1100"/>
            </a:pPr>
            <a:r>
              <a:rPr lang="ru-RU" sz="1100" b="1" dirty="0">
                <a:solidFill>
                  <a:schemeClr val="lt1"/>
                </a:solidFill>
                <a:latin typeface="PT Sans" panose="020B0503020203020204" pitchFamily="34" charset="-52"/>
              </a:rPr>
              <a:t>«КАЗАНСКИЙ (ПРИВОЛЖСКИЙ) ФЕДЕРАЛЬНЫЙ УНИВЕРСИТЕТ»</a:t>
            </a:r>
          </a:p>
          <a:p>
            <a:pPr lvl="0" algn="ctr">
              <a:buClr>
                <a:srgbClr val="000000"/>
              </a:buClr>
              <a:buSzPts val="1100"/>
            </a:pPr>
            <a:endParaRPr lang="ru-RU" sz="2000" b="1" dirty="0">
              <a:solidFill>
                <a:schemeClr val="lt1"/>
              </a:solidFill>
              <a:latin typeface="PT Sans" panose="020B0503020203020204" pitchFamily="34" charset="-52"/>
            </a:endParaRPr>
          </a:p>
          <a:p>
            <a:pPr lvl="0" algn="ctr">
              <a:buClr>
                <a:srgbClr val="000000"/>
              </a:buClr>
              <a:buSzPts val="1100"/>
            </a:pPr>
            <a:endParaRPr lang="ru-RU" sz="2000" b="1" dirty="0">
              <a:solidFill>
                <a:schemeClr val="lt1"/>
              </a:solidFill>
              <a:latin typeface="PT Sans" panose="020B0503020203020204" pitchFamily="34" charset="-52"/>
            </a:endParaRPr>
          </a:p>
          <a:p>
            <a:pPr lvl="0" algn="ctr">
              <a:buClr>
                <a:srgbClr val="000000"/>
              </a:buClr>
              <a:buSzPts val="1100"/>
            </a:pPr>
            <a:r>
              <a:rPr lang="ru-RU" sz="2400" b="1" dirty="0">
                <a:solidFill>
                  <a:schemeClr val="lt1"/>
                </a:solidFill>
                <a:latin typeface="PT Sans" panose="020B0503020203020204" pitchFamily="34" charset="-52"/>
              </a:rPr>
              <a:t>Способы формирования лексической компетенции </a:t>
            </a:r>
          </a:p>
          <a:p>
            <a:pPr lvl="0" algn="ctr">
              <a:buClr>
                <a:srgbClr val="000000"/>
              </a:buClr>
              <a:buSzPts val="1100"/>
            </a:pPr>
            <a:r>
              <a:rPr lang="ru-RU" sz="2400" b="1" dirty="0">
                <a:solidFill>
                  <a:schemeClr val="lt1"/>
                </a:solidFill>
                <a:latin typeface="PT Sans" panose="020B0503020203020204" pitchFamily="34" charset="-52"/>
              </a:rPr>
              <a:t>на начальных этапах РКИ</a:t>
            </a:r>
          </a:p>
          <a:p>
            <a:pPr lvl="0" algn="ctr">
              <a:buClr>
                <a:srgbClr val="000000"/>
              </a:buClr>
              <a:buSzPts val="1100"/>
            </a:pPr>
            <a:endParaRPr lang="ru-RU" sz="2000" b="1" dirty="0">
              <a:solidFill>
                <a:schemeClr val="lt1"/>
              </a:solidFill>
              <a:latin typeface="PT Sans" panose="020B0503020203020204" pitchFamily="34" charset="-52"/>
            </a:endParaRPr>
          </a:p>
          <a:p>
            <a:pPr lvl="0" algn="ctr">
              <a:buClr>
                <a:srgbClr val="000000"/>
              </a:buClr>
              <a:buSzPts val="1100"/>
            </a:pPr>
            <a:endParaRPr lang="ru-RU" sz="2000" b="1" dirty="0">
              <a:solidFill>
                <a:schemeClr val="lt1"/>
              </a:solidFill>
              <a:latin typeface="PT Sans" panose="020B0503020203020204" pitchFamily="34" charset="-52"/>
            </a:endParaRPr>
          </a:p>
          <a:p>
            <a:pPr lvl="0" algn="ctr">
              <a:buClr>
                <a:srgbClr val="000000"/>
              </a:buClr>
              <a:buSzPts val="1100"/>
            </a:pPr>
            <a:endParaRPr lang="ru-RU" sz="2000" b="1" dirty="0">
              <a:solidFill>
                <a:schemeClr val="lt1"/>
              </a:solidFill>
              <a:latin typeface="PT Sans" panose="020B0503020203020204" pitchFamily="34" charset="-52"/>
            </a:endParaRPr>
          </a:p>
          <a:p>
            <a:pPr lvl="0" algn="ctr">
              <a:buClr>
                <a:srgbClr val="000000"/>
              </a:buClr>
              <a:buSzPts val="1100"/>
            </a:pPr>
            <a:endParaRPr lang="ru-RU" sz="1400" dirty="0">
              <a:solidFill>
                <a:schemeClr val="lt1"/>
              </a:solidFill>
              <a:latin typeface="PT Sans" panose="020B0503020203020204" pitchFamily="34" charset="-52"/>
            </a:endParaRPr>
          </a:p>
          <a:p>
            <a:pPr lvl="0" algn="r">
              <a:buClr>
                <a:srgbClr val="000000"/>
              </a:buClr>
              <a:buSzPts val="1100"/>
            </a:pPr>
            <a:r>
              <a:rPr lang="ru-RU" sz="1400" dirty="0">
                <a:solidFill>
                  <a:schemeClr val="lt1"/>
                </a:solidFill>
                <a:latin typeface="PT Sans" panose="020B0503020203020204" pitchFamily="34" charset="-52"/>
              </a:rPr>
              <a:t>преподаватель</a:t>
            </a:r>
          </a:p>
          <a:p>
            <a:pPr lvl="0" algn="r">
              <a:buClr>
                <a:srgbClr val="000000"/>
              </a:buClr>
              <a:buSzPts val="1100"/>
            </a:pPr>
            <a:r>
              <a:rPr lang="ru-RU" sz="1400" dirty="0" err="1">
                <a:solidFill>
                  <a:schemeClr val="lt1"/>
                </a:solidFill>
                <a:latin typeface="PT Sans" panose="020B0503020203020204" pitchFamily="34" charset="-52"/>
              </a:rPr>
              <a:t>Батюнина</a:t>
            </a:r>
            <a:r>
              <a:rPr lang="ru-RU" sz="1400" dirty="0">
                <a:solidFill>
                  <a:schemeClr val="lt1"/>
                </a:solidFill>
                <a:latin typeface="PT Sans" panose="020B0503020203020204" pitchFamily="34" charset="-52"/>
              </a:rPr>
              <a:t> Екатерина Юрьевна</a:t>
            </a:r>
          </a:p>
          <a:p>
            <a:pPr lvl="0" algn="r">
              <a:buClr>
                <a:srgbClr val="000000"/>
              </a:buClr>
              <a:buSzPts val="1100"/>
            </a:pPr>
            <a:endParaRPr lang="ru-RU" sz="1400" dirty="0">
              <a:solidFill>
                <a:schemeClr val="lt1"/>
              </a:solidFill>
              <a:latin typeface="PT Sans" panose="020B0503020203020204" pitchFamily="34" charset="-52"/>
            </a:endParaRPr>
          </a:p>
          <a:p>
            <a:pPr lvl="0" algn="r">
              <a:buClr>
                <a:srgbClr val="000000"/>
              </a:buClr>
              <a:buSzPts val="1100"/>
            </a:pPr>
            <a:endParaRPr lang="ru-RU" sz="1400" dirty="0">
              <a:solidFill>
                <a:schemeClr val="lt1"/>
              </a:solidFill>
              <a:latin typeface="PT Sans" panose="020B0503020203020204" pitchFamily="34" charset="-52"/>
            </a:endParaRPr>
          </a:p>
          <a:p>
            <a:pPr lvl="0" algn="r">
              <a:buClr>
                <a:srgbClr val="000000"/>
              </a:buClr>
              <a:buSzPts val="1100"/>
            </a:pPr>
            <a:endParaRPr lang="ru-RU" sz="1400" dirty="0">
              <a:solidFill>
                <a:schemeClr val="lt1"/>
              </a:solidFill>
              <a:latin typeface="PT Sans" panose="020B0503020203020204" pitchFamily="34" charset="-52"/>
            </a:endParaRPr>
          </a:p>
          <a:p>
            <a:pPr lvl="0" algn="r">
              <a:buClr>
                <a:srgbClr val="000000"/>
              </a:buClr>
              <a:buSzPts val="1100"/>
            </a:pPr>
            <a:endParaRPr lang="ru-RU" sz="1400" dirty="0">
              <a:solidFill>
                <a:schemeClr val="lt1"/>
              </a:solidFill>
              <a:latin typeface="PT Sans" panose="020B0503020203020204" pitchFamily="34" charset="-52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2328526" y="987574"/>
            <a:ext cx="446449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84017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699542"/>
            <a:ext cx="822426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выбора лексики на элементарном уровне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Частотность употребления слова в речи;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словообразовательная ценность;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широкая сочетаемость с другими лексическими единицами;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стилистическая нейтральность;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тематическая ценность слова;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страноведческая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культуроведческая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ценность.</a:t>
            </a:r>
          </a:p>
          <a:p>
            <a:pPr marL="342900" indent="-342900" algn="just">
              <a:buFont typeface="+mj-lt"/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PT Sans" panose="020B0503020203020204"/>
            </a:endParaRPr>
          </a:p>
        </p:txBody>
      </p:sp>
    </p:spTree>
    <p:extLst>
      <p:ext uri="{BB962C8B-B14F-4D97-AF65-F5344CB8AC3E}">
        <p14:creationId xmlns:p14="http://schemas.microsoft.com/office/powerpoint/2010/main" val="224662833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699542"/>
            <a:ext cx="822426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работы над лексикой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работы над лексикой подчинены этапам формирования лексического навыка и его включению в речевую деятельность и сводятся к следующему: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– ознакомление с новыми ЛЕ;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семантизация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раскрытие значения ЛЕ;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понимания;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автоматизация – заучивание и запоминание новых слов и выражений;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ЛЕ.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PT Sans" panose="020B0503020203020204"/>
            </a:endParaRPr>
          </a:p>
        </p:txBody>
      </p:sp>
    </p:spTree>
    <p:extLst>
      <p:ext uri="{BB962C8B-B14F-4D97-AF65-F5344CB8AC3E}">
        <p14:creationId xmlns:p14="http://schemas.microsoft.com/office/powerpoint/2010/main" val="21221528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699542"/>
            <a:ext cx="822426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семантизации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лексики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наглядности;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синонимов;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к антонимам;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словообразовательного состава;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четкого и конкретного контекста;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к переводу.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PT Sans" panose="020B0503020203020204"/>
            </a:endParaRPr>
          </a:p>
        </p:txBody>
      </p:sp>
    </p:spTree>
    <p:extLst>
      <p:ext uri="{BB962C8B-B14F-4D97-AF65-F5344CB8AC3E}">
        <p14:creationId xmlns:p14="http://schemas.microsoft.com/office/powerpoint/2010/main" val="91095311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2406"/>
            <a:ext cx="822426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Рецептивные и продуктивные упражнения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рецептивных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упражнений выделим следующие: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показать перечисленные преподавателем предметы;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выполнить названные действия (покажи, дай, открой, читай);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назвать количество слов в прослушанном предложении;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вписать пропущенные в записанном слове буквы;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раскрыть значение слова, проанализировав его элементы;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в перечне слова, относящиеся к заявленной теме.</a:t>
            </a:r>
          </a:p>
          <a:p>
            <a:pPr marL="342900" indent="-342900" algn="just">
              <a:buFont typeface="+mj-lt"/>
              <a:buAutoNum type="arabicParenR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упражнений выделим следующие: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вставить пропущенное слово, подсказанное контекстом;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завершить предложение (У нас на завтрак чай, масло, сыр, …);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задать вопрос / ответить на вопрос (– Ваш папа работает? – Да, он…);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подобрать возможные варианты, в частности сопоставить слова из разных столбцов, чтобы получилось грамотное предложение.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подобрать синонимы;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сгруппировать ЛЕ в зависимости от темы или ситуации.</a:t>
            </a:r>
          </a:p>
          <a:p>
            <a:pPr marL="342900" indent="-342900" algn="just">
              <a:buFont typeface="+mj-lt"/>
              <a:buAutoNum type="arabicParenR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PT Sans" panose="020B0503020203020204"/>
            </a:endParaRPr>
          </a:p>
        </p:txBody>
      </p:sp>
    </p:spTree>
    <p:extLst>
      <p:ext uri="{BB962C8B-B14F-4D97-AF65-F5344CB8AC3E}">
        <p14:creationId xmlns:p14="http://schemas.microsoft.com/office/powerpoint/2010/main" val="405761970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699542"/>
            <a:ext cx="822426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 упражнения продуктивного типа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ситуацией (использование изученных слов в заданном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макроконтексте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например поход в театр, кафе, ситуации в библиотеке, аптеке, магазине);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написание рассказа по схемам, слайдам, презентации;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конкретной темы;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ролевая игра.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PT Sans" panose="020B0503020203020204"/>
            </a:endParaRPr>
          </a:p>
        </p:txBody>
      </p:sp>
    </p:spTree>
    <p:extLst>
      <p:ext uri="{BB962C8B-B14F-4D97-AF65-F5344CB8AC3E}">
        <p14:creationId xmlns:p14="http://schemas.microsoft.com/office/powerpoint/2010/main" val="300631441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699542"/>
            <a:ext cx="822426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Написание сочинения по конкретной проблематике;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написание словарных диктантов (контроль орфографии);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ЛЕ в предложениях;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соединение слов из двух колонок по смыслу;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заданных слов в предложениях;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подписывание схем, картинок, фотографий.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PT Sans" panose="020B0503020203020204"/>
            </a:endParaRPr>
          </a:p>
        </p:txBody>
      </p:sp>
    </p:spTree>
    <p:extLst>
      <p:ext uri="{BB962C8B-B14F-4D97-AF65-F5344CB8AC3E}">
        <p14:creationId xmlns:p14="http://schemas.microsoft.com/office/powerpoint/2010/main" val="199107064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SShafigullin\Desktop\Проекты\Брендбук\Гайдлайн\Презентация\презентация шаблон КФУ-0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72"/>
          <a:stretch/>
        </p:blipFill>
        <p:spPr bwMode="auto">
          <a:xfrm>
            <a:off x="0" y="1786"/>
            <a:ext cx="9144000" cy="5141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1510"/>
            <a:ext cx="1152128" cy="1124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67744" y="429196"/>
            <a:ext cx="6876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1100"/>
            </a:pPr>
            <a:r>
              <a:rPr lang="ru-RU" sz="1200" b="1" dirty="0">
                <a:solidFill>
                  <a:prstClr val="white"/>
                </a:solidFill>
                <a:latin typeface="PT Sans" panose="020B0503020203020204" pitchFamily="34" charset="-52"/>
              </a:rPr>
              <a:t>МИНИСТЕРСТВО НАУКИ И ВЫСШЕГО ОБРАЗОВАНИЯ РОССИЙСКОЙ ФЕДЕРАЦИИ</a:t>
            </a:r>
          </a:p>
          <a:p>
            <a:pPr lvl="0" algn="ctr">
              <a:buClr>
                <a:srgbClr val="000000"/>
              </a:buClr>
              <a:buSzPts val="1100"/>
            </a:pPr>
            <a:r>
              <a:rPr lang="ru-RU" sz="1200" b="1" dirty="0">
                <a:solidFill>
                  <a:prstClr val="white"/>
                </a:solidFill>
                <a:latin typeface="PT Sans" panose="020B0503020203020204" pitchFamily="34" charset="-52"/>
              </a:rPr>
              <a:t>ФЕДЕРАЛЬНОЕ ГОСУДАРСТВЕННОЕ АВТОНОМНОЕ ОБРАЗОВАТЕЛЬНОЕ УЧРЕЖДЕНИЕ ВЫСШЕГО ОБРАЗОВАНИЯ</a:t>
            </a:r>
          </a:p>
          <a:p>
            <a:pPr lvl="0" algn="ctr">
              <a:buClr>
                <a:srgbClr val="000000"/>
              </a:buClr>
              <a:buSzPts val="1100"/>
            </a:pPr>
            <a:r>
              <a:rPr lang="ru-RU" sz="1200" b="1" dirty="0">
                <a:solidFill>
                  <a:prstClr val="white"/>
                </a:solidFill>
                <a:latin typeface="PT Sans" panose="020B0503020203020204" pitchFamily="34" charset="-52"/>
              </a:rPr>
              <a:t>«КАЗАНСКИЙ (ПРИВОЛЖСКИЙ) ФЕДЕРАЛЬНЫЙ УНИВЕРСИТЕТ»</a:t>
            </a:r>
          </a:p>
        </p:txBody>
      </p:sp>
      <p:sp>
        <p:nvSpPr>
          <p:cNvPr id="7" name="Google Shape;898;g89d9307d70_13_164"/>
          <p:cNvSpPr txBox="1"/>
          <p:nvPr/>
        </p:nvSpPr>
        <p:spPr>
          <a:xfrm>
            <a:off x="1835696" y="2139702"/>
            <a:ext cx="5688632" cy="1728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67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Спасибо</a:t>
            </a:r>
            <a:r>
              <a:rPr lang="en-US" sz="3200" b="1" i="0" u="none" strike="noStrike" cap="none" dirty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за</a:t>
            </a:r>
            <a:r>
              <a:rPr lang="en-US" sz="3200" b="1" i="0" u="none" strike="noStrike" cap="none" dirty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внимание</a:t>
            </a:r>
            <a:r>
              <a:rPr lang="en-US" sz="3200" b="1" i="0" u="none" strike="noStrike" cap="none" dirty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!</a:t>
            </a:r>
            <a:endParaRPr sz="3200" b="1" i="0" u="none" strike="noStrike" cap="none" dirty="0">
              <a:solidFill>
                <a:schemeClr val="bg1"/>
              </a:solidFill>
              <a:latin typeface="PT Sans" panose="020B0503020203020204" pitchFamily="34" charset="-52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899014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2474</TotalTime>
  <Words>411</Words>
  <Application>Microsoft Office PowerPoint</Application>
  <PresentationFormat>Экран (16:9)</PresentationFormat>
  <Paragraphs>90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PT Sans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Екатерина</cp:lastModifiedBy>
  <cp:revision>182</cp:revision>
  <dcterms:created xsi:type="dcterms:W3CDTF">2020-07-15T10:53:07Z</dcterms:created>
  <dcterms:modified xsi:type="dcterms:W3CDTF">2024-01-24T20:49:11Z</dcterms:modified>
</cp:coreProperties>
</file>