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2A399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2A399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2A399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2A399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2A399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2A399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2A399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2A399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2A399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2A3990"/>
        </a:fontRef>
        <a:srgbClr val="2A399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CCD5"/>
          </a:solidFill>
        </a:fill>
      </a:tcStyle>
    </a:wholeTbl>
    <a:band2H>
      <a:tcTxStyle/>
      <a:tcStyle>
        <a:tcBdr/>
        <a:fill>
          <a:solidFill>
            <a:srgbClr val="E7E7EB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2A3990"/>
        </a:fontRef>
        <a:srgbClr val="2A399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CBCF"/>
          </a:solidFill>
        </a:fill>
      </a:tcStyle>
    </a:wholeTbl>
    <a:band2H>
      <a:tcTxStyle/>
      <a:tcStyle>
        <a:tcBdr/>
        <a:fill>
          <a:solidFill>
            <a:srgbClr val="EFE7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2A3990"/>
        </a:fontRef>
        <a:srgbClr val="2A399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ED"/>
          </a:solidFill>
        </a:fill>
      </a:tcStyle>
    </a:wholeTbl>
    <a:band2H>
      <a:tcTxStyle/>
      <a:tcStyle>
        <a:tcBdr/>
        <a:fill>
          <a:solidFill>
            <a:srgbClr val="EBEEF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2A3990"/>
        </a:fontRef>
        <a:srgbClr val="2A399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E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2A3990"/>
        </a:fontRef>
        <a:srgbClr val="2A399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2A3990"/>
              </a:solidFill>
              <a:prstDash val="solid"/>
              <a:round/>
            </a:ln>
          </a:top>
          <a:bottom>
            <a:ln w="25400" cap="flat">
              <a:solidFill>
                <a:srgbClr val="2A399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A3990"/>
              </a:solidFill>
              <a:prstDash val="solid"/>
              <a:round/>
            </a:ln>
          </a:top>
          <a:bottom>
            <a:ln w="25400" cap="flat">
              <a:solidFill>
                <a:srgbClr val="2A399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2A3990"/>
        </a:fontRef>
        <a:srgbClr val="2A399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CCDB"/>
          </a:solidFill>
        </a:fill>
      </a:tcStyle>
    </a:wholeTbl>
    <a:band2H>
      <a:tcTxStyle/>
      <a:tcStyle>
        <a:tcBdr/>
        <a:fill>
          <a:solidFill>
            <a:srgbClr val="E7E7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2A399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2A399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2A399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2A3990"/>
        </a:fontRef>
        <a:srgbClr val="2A3990"/>
      </a:tcTxStyle>
      <a:tcStyle>
        <a:tcBdr>
          <a:left>
            <a:ln w="12700" cap="flat">
              <a:solidFill>
                <a:srgbClr val="2A3990"/>
              </a:solidFill>
              <a:prstDash val="solid"/>
              <a:round/>
            </a:ln>
          </a:left>
          <a:right>
            <a:ln w="12700" cap="flat">
              <a:solidFill>
                <a:srgbClr val="2A3990"/>
              </a:solidFill>
              <a:prstDash val="solid"/>
              <a:round/>
            </a:ln>
          </a:right>
          <a:top>
            <a:ln w="12700" cap="flat">
              <a:solidFill>
                <a:srgbClr val="2A3990"/>
              </a:solidFill>
              <a:prstDash val="solid"/>
              <a:round/>
            </a:ln>
          </a:top>
          <a:bottom>
            <a:ln w="12700" cap="flat">
              <a:solidFill>
                <a:srgbClr val="2A3990"/>
              </a:solidFill>
              <a:prstDash val="solid"/>
              <a:round/>
            </a:ln>
          </a:bottom>
          <a:insideH>
            <a:ln w="12700" cap="flat">
              <a:solidFill>
                <a:srgbClr val="2A3990"/>
              </a:solidFill>
              <a:prstDash val="solid"/>
              <a:round/>
            </a:ln>
          </a:insideH>
          <a:insideV>
            <a:ln w="12700" cap="flat">
              <a:solidFill>
                <a:srgbClr val="2A3990"/>
              </a:solidFill>
              <a:prstDash val="solid"/>
              <a:round/>
            </a:ln>
          </a:insideV>
        </a:tcBdr>
        <a:fill>
          <a:solidFill>
            <a:srgbClr val="2A399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2A3990"/>
        </a:fontRef>
        <a:srgbClr val="2A3990"/>
      </a:tcTxStyle>
      <a:tcStyle>
        <a:tcBdr>
          <a:left>
            <a:ln w="12700" cap="flat">
              <a:solidFill>
                <a:srgbClr val="2A3990"/>
              </a:solidFill>
              <a:prstDash val="solid"/>
              <a:round/>
            </a:ln>
          </a:left>
          <a:right>
            <a:ln w="12700" cap="flat">
              <a:solidFill>
                <a:srgbClr val="2A3990"/>
              </a:solidFill>
              <a:prstDash val="solid"/>
              <a:round/>
            </a:ln>
          </a:right>
          <a:top>
            <a:ln w="12700" cap="flat">
              <a:solidFill>
                <a:srgbClr val="2A3990"/>
              </a:solidFill>
              <a:prstDash val="solid"/>
              <a:round/>
            </a:ln>
          </a:top>
          <a:bottom>
            <a:ln w="12700" cap="flat">
              <a:solidFill>
                <a:srgbClr val="2A3990"/>
              </a:solidFill>
              <a:prstDash val="solid"/>
              <a:round/>
            </a:ln>
          </a:bottom>
          <a:insideH>
            <a:ln w="12700" cap="flat">
              <a:solidFill>
                <a:srgbClr val="2A3990"/>
              </a:solidFill>
              <a:prstDash val="solid"/>
              <a:round/>
            </a:ln>
          </a:insideH>
          <a:insideV>
            <a:ln w="12700" cap="flat">
              <a:solidFill>
                <a:srgbClr val="2A3990"/>
              </a:solidFill>
              <a:prstDash val="solid"/>
              <a:round/>
            </a:ln>
          </a:insideV>
        </a:tcBdr>
        <a:fill>
          <a:solidFill>
            <a:srgbClr val="2A3990">
              <a:alpha val="20000"/>
            </a:srgbClr>
          </a:solidFill>
        </a:fill>
      </a:tcStyle>
    </a:firstCol>
    <a:lastRow>
      <a:tcTxStyle b="on" i="off">
        <a:fontRef idx="major">
          <a:srgbClr val="2A3990"/>
        </a:fontRef>
        <a:srgbClr val="2A3990"/>
      </a:tcTxStyle>
      <a:tcStyle>
        <a:tcBdr>
          <a:left>
            <a:ln w="12700" cap="flat">
              <a:solidFill>
                <a:srgbClr val="2A3990"/>
              </a:solidFill>
              <a:prstDash val="solid"/>
              <a:round/>
            </a:ln>
          </a:left>
          <a:right>
            <a:ln w="12700" cap="flat">
              <a:solidFill>
                <a:srgbClr val="2A3990"/>
              </a:solidFill>
              <a:prstDash val="solid"/>
              <a:round/>
            </a:ln>
          </a:right>
          <a:top>
            <a:ln w="50800" cap="flat">
              <a:solidFill>
                <a:srgbClr val="2A3990"/>
              </a:solidFill>
              <a:prstDash val="solid"/>
              <a:round/>
            </a:ln>
          </a:top>
          <a:bottom>
            <a:ln w="12700" cap="flat">
              <a:solidFill>
                <a:srgbClr val="2A3990"/>
              </a:solidFill>
              <a:prstDash val="solid"/>
              <a:round/>
            </a:ln>
          </a:bottom>
          <a:insideH>
            <a:ln w="12700" cap="flat">
              <a:solidFill>
                <a:srgbClr val="2A3990"/>
              </a:solidFill>
              <a:prstDash val="solid"/>
              <a:round/>
            </a:ln>
          </a:insideH>
          <a:insideV>
            <a:ln w="12700" cap="flat">
              <a:solidFill>
                <a:srgbClr val="2A399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2A3990"/>
        </a:fontRef>
        <a:srgbClr val="2A3990"/>
      </a:tcTxStyle>
      <a:tcStyle>
        <a:tcBdr>
          <a:left>
            <a:ln w="12700" cap="flat">
              <a:solidFill>
                <a:srgbClr val="2A3990"/>
              </a:solidFill>
              <a:prstDash val="solid"/>
              <a:round/>
            </a:ln>
          </a:left>
          <a:right>
            <a:ln w="12700" cap="flat">
              <a:solidFill>
                <a:srgbClr val="2A3990"/>
              </a:solidFill>
              <a:prstDash val="solid"/>
              <a:round/>
            </a:ln>
          </a:right>
          <a:top>
            <a:ln w="12700" cap="flat">
              <a:solidFill>
                <a:srgbClr val="2A3990"/>
              </a:solidFill>
              <a:prstDash val="solid"/>
              <a:round/>
            </a:ln>
          </a:top>
          <a:bottom>
            <a:ln w="25400" cap="flat">
              <a:solidFill>
                <a:srgbClr val="2A3990"/>
              </a:solidFill>
              <a:prstDash val="solid"/>
              <a:round/>
            </a:ln>
          </a:bottom>
          <a:insideH>
            <a:ln w="12700" cap="flat">
              <a:solidFill>
                <a:srgbClr val="2A3990"/>
              </a:solidFill>
              <a:prstDash val="solid"/>
              <a:round/>
            </a:ln>
          </a:insideH>
          <a:insideV>
            <a:ln w="12700" cap="flat">
              <a:solidFill>
                <a:srgbClr val="2A399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72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8" name="Shape 13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solidFill>
          <a:srgbClr val="2A39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oogle Shape;10;p2"/>
          <p:cNvGrpSpPr/>
          <p:nvPr/>
        </p:nvGrpSpPr>
        <p:grpSpPr>
          <a:xfrm>
            <a:off x="6098378" y="4"/>
            <a:ext cx="3045626" cy="2030572"/>
            <a:chOff x="0" y="0"/>
            <a:chExt cx="3045625" cy="2030570"/>
          </a:xfrm>
        </p:grpSpPr>
        <p:sp>
          <p:nvSpPr>
            <p:cNvPr id="17" name="Google Shape;11;p2"/>
            <p:cNvSpPr/>
            <p:nvPr/>
          </p:nvSpPr>
          <p:spPr>
            <a:xfrm>
              <a:off x="2030424" y="10"/>
              <a:ext cx="1015201" cy="1015202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" name="Google Shape;12;p2"/>
            <p:cNvSpPr/>
            <p:nvPr/>
          </p:nvSpPr>
          <p:spPr>
            <a:xfrm flipH="1">
              <a:off x="1015084" y="-1"/>
              <a:ext cx="1015202" cy="1015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" name="Google Shape;13;p2"/>
            <p:cNvSpPr/>
            <p:nvPr/>
          </p:nvSpPr>
          <p:spPr>
            <a:xfrm rot="10800000" flipH="1">
              <a:off x="1015209" y="102"/>
              <a:ext cx="1015201" cy="101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" name="Google Shape;14;p2"/>
            <p:cNvSpPr/>
            <p:nvPr/>
          </p:nvSpPr>
          <p:spPr>
            <a:xfrm rot="10800000">
              <a:off x="-1" y="92"/>
              <a:ext cx="1015202" cy="101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" name="Google Shape;15;p2"/>
            <p:cNvSpPr/>
            <p:nvPr/>
          </p:nvSpPr>
          <p:spPr>
            <a:xfrm rot="10800000">
              <a:off x="2030410" y="1015370"/>
              <a:ext cx="1015202" cy="101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2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98100" y="1775222"/>
            <a:ext cx="8222100" cy="838801"/>
          </a:xfrm>
          <a:prstGeom prst="rect">
            <a:avLst/>
          </a:prstGeom>
        </p:spPr>
        <p:txBody>
          <a:bodyPr anchor="b"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2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98088" y="2715912"/>
            <a:ext cx="8222100" cy="432901"/>
          </a:xfrm>
          <a:prstGeom prst="rect">
            <a:avLst/>
          </a:prstGeom>
        </p:spPr>
        <p:txBody>
          <a:bodyPr/>
          <a:lstStyle>
            <a:lvl1pPr marL="342900" indent="-228600">
              <a:lnSpc>
                <a:spcPct val="100000"/>
              </a:lnSpc>
              <a:buClrTx/>
              <a:buSzTx/>
              <a:buFontTx/>
              <a:buNone/>
              <a:defRPr sz="2100">
                <a:solidFill>
                  <a:srgbClr val="FFFFFF"/>
                </a:solidFill>
              </a:defRPr>
            </a:lvl1pPr>
            <a:lvl2pPr marL="342900" indent="254000">
              <a:lnSpc>
                <a:spcPct val="100000"/>
              </a:lnSpc>
              <a:buClrTx/>
              <a:buSzTx/>
              <a:buFontTx/>
              <a:buNone/>
              <a:defRPr sz="2100">
                <a:solidFill>
                  <a:srgbClr val="FFFFFF"/>
                </a:solidFill>
              </a:defRPr>
            </a:lvl2pPr>
            <a:lvl3pPr marL="342900" indent="711200">
              <a:lnSpc>
                <a:spcPct val="100000"/>
              </a:lnSpc>
              <a:buClrTx/>
              <a:buSzTx/>
              <a:buFontTx/>
              <a:buNone/>
              <a:defRPr sz="2100">
                <a:solidFill>
                  <a:srgbClr val="FFFFFF"/>
                </a:solidFill>
              </a:defRPr>
            </a:lvl3pPr>
            <a:lvl4pPr marL="342900" indent="1168400">
              <a:lnSpc>
                <a:spcPct val="100000"/>
              </a:lnSpc>
              <a:buClrTx/>
              <a:buSzTx/>
              <a:buFontTx/>
              <a:buNone/>
              <a:defRPr sz="2100">
                <a:solidFill>
                  <a:srgbClr val="FFFFFF"/>
                </a:solidFill>
              </a:defRPr>
            </a:lvl4pPr>
            <a:lvl5pPr marL="342900" indent="1625600">
              <a:lnSpc>
                <a:spcPct val="100000"/>
              </a:lnSpc>
              <a:buClrTx/>
              <a:buSzTx/>
              <a:buFontTx/>
              <a:buNone/>
              <a:defRPr sz="2100">
                <a:solidFill>
                  <a:srgbClr val="FFFFFF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IG_NUMBER">
    <p:bg>
      <p:bgPr>
        <a:solidFill>
          <a:srgbClr val="2A39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oogle Shape;70;p11"/>
          <p:cNvGrpSpPr/>
          <p:nvPr/>
        </p:nvGrpSpPr>
        <p:grpSpPr>
          <a:xfrm>
            <a:off x="6098378" y="4"/>
            <a:ext cx="3045626" cy="2030572"/>
            <a:chOff x="0" y="0"/>
            <a:chExt cx="3045625" cy="2030570"/>
          </a:xfrm>
        </p:grpSpPr>
        <p:sp>
          <p:nvSpPr>
            <p:cNvPr id="116" name="Google Shape;71;p11"/>
            <p:cNvSpPr/>
            <p:nvPr/>
          </p:nvSpPr>
          <p:spPr>
            <a:xfrm>
              <a:off x="2030424" y="10"/>
              <a:ext cx="1015201" cy="1015202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7" name="Google Shape;72;p11"/>
            <p:cNvSpPr/>
            <p:nvPr/>
          </p:nvSpPr>
          <p:spPr>
            <a:xfrm flipH="1">
              <a:off x="1015084" y="-1"/>
              <a:ext cx="1015202" cy="1015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8" name="Google Shape;73;p11"/>
            <p:cNvSpPr/>
            <p:nvPr/>
          </p:nvSpPr>
          <p:spPr>
            <a:xfrm rot="10800000" flipH="1">
              <a:off x="1015209" y="102"/>
              <a:ext cx="1015201" cy="101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9" name="Google Shape;74;p11"/>
            <p:cNvSpPr/>
            <p:nvPr/>
          </p:nvSpPr>
          <p:spPr>
            <a:xfrm rot="10800000">
              <a:off x="-1" y="92"/>
              <a:ext cx="1015202" cy="101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0" name="Google Shape;75;p11"/>
            <p:cNvSpPr/>
            <p:nvPr/>
          </p:nvSpPr>
          <p:spPr>
            <a:xfrm rot="10800000">
              <a:off x="2030410" y="1015370"/>
              <a:ext cx="1015202" cy="101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22" name="xx%"/>
          <p:cNvSpPr txBox="1">
            <a:spLocks noGrp="1"/>
          </p:cNvSpPr>
          <p:nvPr>
            <p:ph type="title" hasCustomPrompt="1"/>
          </p:nvPr>
        </p:nvSpPr>
        <p:spPr>
          <a:xfrm>
            <a:off x="311699" y="1256049"/>
            <a:ext cx="8520602" cy="2030702"/>
          </a:xfrm>
          <a:prstGeom prst="rect">
            <a:avLst/>
          </a:prstGeom>
        </p:spPr>
        <p:txBody>
          <a:bodyPr anchor="b"/>
          <a:lstStyle>
            <a:lvl1pPr algn="ctr">
              <a:defRPr sz="12000">
                <a:solidFill>
                  <a:srgbClr val="FFFFFF"/>
                </a:solidFill>
              </a:defRPr>
            </a:lvl1pPr>
          </a:lstStyle>
          <a:p>
            <a:r>
              <a:t>xx%</a:t>
            </a:r>
          </a:p>
        </p:txBody>
      </p:sp>
      <p:sp>
        <p:nvSpPr>
          <p:cNvPr id="123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311699" y="3369224"/>
            <a:ext cx="8520602" cy="1281901"/>
          </a:xfrm>
          <a:prstGeom prst="rect">
            <a:avLst/>
          </a:prstGeom>
        </p:spPr>
        <p:txBody>
          <a:bodyPr/>
          <a:lstStyle>
            <a:lvl1pPr algn="ctr">
              <a:buClr>
                <a:srgbClr val="FFFFFF"/>
              </a:buClr>
              <a:defRPr>
                <a:solidFill>
                  <a:srgbClr val="FFFFFF"/>
                </a:solidFill>
              </a:defRPr>
            </a:lvl1pPr>
            <a:lvl2pPr algn="ctr">
              <a:buClr>
                <a:srgbClr val="FFFFFF"/>
              </a:buClr>
              <a:defRPr>
                <a:solidFill>
                  <a:srgbClr val="FFFFFF"/>
                </a:solidFill>
              </a:defRPr>
            </a:lvl2pPr>
            <a:lvl3pPr algn="ctr">
              <a:buClr>
                <a:srgbClr val="FFFFFF"/>
              </a:buClr>
              <a:defRPr>
                <a:solidFill>
                  <a:srgbClr val="FFFFFF"/>
                </a:solidFill>
              </a:defRPr>
            </a:lvl3pPr>
            <a:lvl4pPr algn="ctr">
              <a:buClr>
                <a:srgbClr val="FFFFFF"/>
              </a:buClr>
              <a:defRPr>
                <a:solidFill>
                  <a:srgbClr val="FFFFFF"/>
                </a:solidFill>
              </a:defRPr>
            </a:lvl4pPr>
            <a:lvl5pPr algn="ctr">
              <a:buClr>
                <a:srgbClr val="FFFFFF"/>
              </a:buClr>
              <a:defRPr>
                <a:solidFill>
                  <a:srgbClr val="FFFFFF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2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34343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_HEADER">
    <p:bg>
      <p:bgPr>
        <a:solidFill>
          <a:srgbClr val="2A39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20;p3"/>
          <p:cNvGrpSpPr/>
          <p:nvPr/>
        </p:nvGrpSpPr>
        <p:grpSpPr>
          <a:xfrm>
            <a:off x="6098378" y="4"/>
            <a:ext cx="3045626" cy="2030572"/>
            <a:chOff x="0" y="0"/>
            <a:chExt cx="3045625" cy="2030570"/>
          </a:xfrm>
        </p:grpSpPr>
        <p:sp>
          <p:nvSpPr>
            <p:cNvPr id="32" name="Google Shape;21;p3"/>
            <p:cNvSpPr/>
            <p:nvPr/>
          </p:nvSpPr>
          <p:spPr>
            <a:xfrm>
              <a:off x="2030424" y="10"/>
              <a:ext cx="1015201" cy="1015202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3" name="Google Shape;22;p3"/>
            <p:cNvSpPr/>
            <p:nvPr/>
          </p:nvSpPr>
          <p:spPr>
            <a:xfrm flipH="1">
              <a:off x="1015084" y="-1"/>
              <a:ext cx="1015202" cy="1015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4" name="Google Shape;23;p3"/>
            <p:cNvSpPr/>
            <p:nvPr/>
          </p:nvSpPr>
          <p:spPr>
            <a:xfrm rot="10800000" flipH="1">
              <a:off x="1015209" y="102"/>
              <a:ext cx="1015201" cy="101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5" name="Google Shape;24;p3"/>
            <p:cNvSpPr/>
            <p:nvPr/>
          </p:nvSpPr>
          <p:spPr>
            <a:xfrm rot="10800000">
              <a:off x="-1" y="92"/>
              <a:ext cx="1015202" cy="101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6" name="Google Shape;25;p3"/>
            <p:cNvSpPr/>
            <p:nvPr/>
          </p:nvSpPr>
          <p:spPr>
            <a:xfrm rot="10800000">
              <a:off x="2030410" y="1015370"/>
              <a:ext cx="1015202" cy="101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3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98100" y="2152346"/>
            <a:ext cx="8222100" cy="838801"/>
          </a:xfrm>
          <a:prstGeom prst="rect">
            <a:avLst/>
          </a:prstGeom>
        </p:spPr>
        <p:txBody>
          <a:bodyPr anchor="ctr"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3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7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6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311699" y="1229975"/>
            <a:ext cx="3999902" cy="3339001"/>
          </a:xfrm>
          <a:prstGeom prst="rect">
            <a:avLst/>
          </a:prstGeom>
        </p:spPr>
        <p:txBody>
          <a:bodyPr/>
          <a:lstStyle>
            <a:lvl1pPr indent="-317500">
              <a:buSzPts val="1400"/>
              <a:defRPr sz="1400"/>
            </a:lvl1pPr>
            <a:lvl2pPr marL="965200" indent="-355600">
              <a:buSzPts val="1400"/>
              <a:defRPr sz="1400"/>
            </a:lvl2pPr>
            <a:lvl3pPr marL="1422400" indent="-355600">
              <a:buSzPts val="1400"/>
              <a:defRPr sz="1400"/>
            </a:lvl3pPr>
            <a:lvl4pPr marL="1879600" indent="-355600">
              <a:buSzPts val="1400"/>
              <a:defRPr sz="1400"/>
            </a:lvl4pPr>
            <a:lvl5pPr marL="2336800" indent="-355600">
              <a:buSzPts val="1400"/>
              <a:defRPr sz="1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7" name="Google Shape;41;p5"/>
          <p:cNvSpPr txBox="1">
            <a:spLocks noGrp="1"/>
          </p:cNvSpPr>
          <p:nvPr>
            <p:ph type="body" sz="half" idx="21"/>
          </p:nvPr>
        </p:nvSpPr>
        <p:spPr>
          <a:xfrm>
            <a:off x="4832399" y="1229974"/>
            <a:ext cx="3999902" cy="3339002"/>
          </a:xfrm>
          <a:prstGeom prst="rect">
            <a:avLst/>
          </a:prstGeom>
        </p:spPr>
        <p:txBody>
          <a:bodyPr/>
          <a:lstStyle/>
          <a:p>
            <a:pPr indent="-317500">
              <a:buSzPts val="1400"/>
              <a:defRPr sz="1400"/>
            </a:pPr>
            <a:endParaRPr/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34343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34343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311699" y="555600"/>
            <a:ext cx="2808001" cy="7557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Текст заголовка</a:t>
            </a:r>
          </a:p>
        </p:txBody>
      </p:sp>
      <p:sp>
        <p:nvSpPr>
          <p:cNvPr id="7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311699" y="1465804"/>
            <a:ext cx="2808001" cy="3103200"/>
          </a:xfrm>
          <a:prstGeom prst="rect">
            <a:avLst/>
          </a:prstGeom>
        </p:spPr>
        <p:txBody>
          <a:bodyPr/>
          <a:lstStyle>
            <a:lvl1pPr indent="-304800">
              <a:buSzPts val="1200"/>
              <a:defRPr sz="1200"/>
            </a:lvl1pPr>
            <a:lvl2pPr marL="914400" indent="-304800">
              <a:buSzPts val="1200"/>
              <a:defRPr sz="1200"/>
            </a:lvl2pPr>
            <a:lvl3pPr marL="1371600" indent="-304800">
              <a:buSzPts val="1200"/>
              <a:defRPr sz="1200"/>
            </a:lvl3pPr>
            <a:lvl4pPr marL="1828800" indent="-304800">
              <a:buSzPts val="1200"/>
              <a:defRPr sz="1200"/>
            </a:lvl4pPr>
            <a:lvl5pPr marL="2286000" indent="-304800">
              <a:buSzPts val="1200"/>
              <a:defRPr sz="1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34343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AIN_POI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oogle Shape;51;p8"/>
          <p:cNvGrpSpPr/>
          <p:nvPr/>
        </p:nvGrpSpPr>
        <p:grpSpPr>
          <a:xfrm>
            <a:off x="6098378" y="4"/>
            <a:ext cx="3045626" cy="2030572"/>
            <a:chOff x="0" y="0"/>
            <a:chExt cx="3045625" cy="2030570"/>
          </a:xfrm>
        </p:grpSpPr>
        <p:sp>
          <p:nvSpPr>
            <p:cNvPr id="82" name="Google Shape;52;p8"/>
            <p:cNvSpPr/>
            <p:nvPr/>
          </p:nvSpPr>
          <p:spPr>
            <a:xfrm>
              <a:off x="2030424" y="10"/>
              <a:ext cx="1015201" cy="1015202"/>
            </a:xfrm>
            <a:prstGeom prst="rect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3" name="Google Shape;53;p8"/>
            <p:cNvSpPr/>
            <p:nvPr/>
          </p:nvSpPr>
          <p:spPr>
            <a:xfrm flipH="1">
              <a:off x="1015084" y="-1"/>
              <a:ext cx="1015202" cy="1015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4" name="Google Shape;54;p8"/>
            <p:cNvSpPr/>
            <p:nvPr/>
          </p:nvSpPr>
          <p:spPr>
            <a:xfrm rot="10800000" flipH="1">
              <a:off x="1015209" y="102"/>
              <a:ext cx="1015201" cy="101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5" name="Google Shape;55;p8"/>
            <p:cNvSpPr/>
            <p:nvPr/>
          </p:nvSpPr>
          <p:spPr>
            <a:xfrm rot="10800000">
              <a:off x="-1" y="92"/>
              <a:ext cx="1015202" cy="101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6" name="Google Shape;56;p8"/>
            <p:cNvSpPr/>
            <p:nvPr/>
          </p:nvSpPr>
          <p:spPr>
            <a:xfrm rot="10800000">
              <a:off x="2030410" y="1015370"/>
              <a:ext cx="1015202" cy="101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8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90250" y="526349"/>
            <a:ext cx="5618701" cy="4090801"/>
          </a:xfrm>
          <a:prstGeom prst="rect">
            <a:avLst/>
          </a:prstGeom>
        </p:spPr>
        <p:txBody>
          <a:bodyPr anchor="ctr"/>
          <a:lstStyle>
            <a:lvl1pPr>
              <a:defRPr sz="4800">
                <a:solidFill>
                  <a:srgbClr val="FFFFFF"/>
                </a:solidFill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8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60;p9"/>
          <p:cNvSpPr/>
          <p:nvPr/>
        </p:nvSpPr>
        <p:spPr>
          <a:xfrm>
            <a:off x="4572000" y="-175"/>
            <a:ext cx="4572000" cy="5143501"/>
          </a:xfrm>
          <a:prstGeom prst="rect">
            <a:avLst/>
          </a:prstGeom>
          <a:solidFill>
            <a:srgbClr val="2A399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7" name="Google Shape;61;p9"/>
          <p:cNvSpPr/>
          <p:nvPr/>
        </p:nvSpPr>
        <p:spPr>
          <a:xfrm>
            <a:off x="5029675" y="4495500"/>
            <a:ext cx="468301" cy="1"/>
          </a:xfrm>
          <a:prstGeom prst="line">
            <a:avLst/>
          </a:prstGeom>
          <a:ln w="19050">
            <a:solidFill>
              <a:srgbClr val="FFFFFF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9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265500" y="1151099"/>
            <a:ext cx="4045200" cy="1564502"/>
          </a:xfrm>
          <a:prstGeom prst="rect">
            <a:avLst/>
          </a:prstGeom>
        </p:spPr>
        <p:txBody>
          <a:bodyPr anchor="b"/>
          <a:lstStyle>
            <a:lvl1pPr algn="ctr">
              <a:defRPr sz="4200"/>
            </a:lvl1pPr>
          </a:lstStyle>
          <a:p>
            <a:r>
              <a:t>Текст заголовка</a:t>
            </a:r>
          </a:p>
        </p:txBody>
      </p:sp>
      <p:sp>
        <p:nvSpPr>
          <p:cNvPr id="99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265500" y="2769000"/>
            <a:ext cx="4045200" cy="1269301"/>
          </a:xfrm>
          <a:prstGeom prst="rect">
            <a:avLst/>
          </a:prstGeom>
        </p:spPr>
        <p:txBody>
          <a:bodyPr/>
          <a:lstStyle>
            <a:lvl1pPr marL="342900" indent="-228600" algn="ctr">
              <a:lnSpc>
                <a:spcPct val="100000"/>
              </a:lnSpc>
              <a:buClrTx/>
              <a:buSzTx/>
              <a:buFontTx/>
              <a:buNone/>
              <a:defRPr sz="2100"/>
            </a:lvl1pPr>
            <a:lvl2pPr marL="342900" indent="254000" algn="ctr">
              <a:lnSpc>
                <a:spcPct val="100000"/>
              </a:lnSpc>
              <a:buClrTx/>
              <a:buSzTx/>
              <a:buFontTx/>
              <a:buNone/>
              <a:defRPr sz="2100"/>
            </a:lvl2pPr>
            <a:lvl3pPr marL="342900" indent="711200" algn="ctr">
              <a:lnSpc>
                <a:spcPct val="100000"/>
              </a:lnSpc>
              <a:buClrTx/>
              <a:buSzTx/>
              <a:buFontTx/>
              <a:buNone/>
              <a:defRPr sz="2100"/>
            </a:lvl3pPr>
            <a:lvl4pPr marL="342900" indent="1168400" algn="ctr">
              <a:lnSpc>
                <a:spcPct val="100000"/>
              </a:lnSpc>
              <a:buClrTx/>
              <a:buSzTx/>
              <a:buFontTx/>
              <a:buNone/>
              <a:defRPr sz="2100"/>
            </a:lvl4pPr>
            <a:lvl5pPr marL="342900" indent="1625600" algn="ctr">
              <a:lnSpc>
                <a:spcPct val="100000"/>
              </a:lnSpc>
              <a:buClrTx/>
              <a:buSzTx/>
              <a:buFontTx/>
              <a:buNone/>
              <a:defRPr sz="21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00" name="Google Shape;64;p9"/>
          <p:cNvSpPr txBox="1">
            <a:spLocks noGrp="1"/>
          </p:cNvSpPr>
          <p:nvPr>
            <p:ph type="body" sz="half" idx="21"/>
          </p:nvPr>
        </p:nvSpPr>
        <p:spPr>
          <a:xfrm>
            <a:off x="4939500" y="724199"/>
            <a:ext cx="3837000" cy="3695101"/>
          </a:xfrm>
          <a:prstGeom prst="rect">
            <a:avLst/>
          </a:prstGeom>
        </p:spPr>
        <p:txBody>
          <a:bodyPr anchor="ctr"/>
          <a:lstStyle/>
          <a:p>
            <a:pPr>
              <a:buClr>
                <a:srgbClr val="FFFFFF"/>
              </a:buCl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319499" y="4230575"/>
            <a:ext cx="5998802" cy="598801"/>
          </a:xfrm>
          <a:prstGeom prst="rect">
            <a:avLst/>
          </a:prstGeom>
        </p:spPr>
        <p:txBody>
          <a:bodyPr anchor="ctr"/>
          <a:lstStyle>
            <a:lvl1pPr marL="228600" indent="0">
              <a:lnSpc>
                <a:spcPct val="100000"/>
              </a:lnSpc>
              <a:buClrTx/>
              <a:buSzTx/>
              <a:buFontTx/>
              <a:buNone/>
            </a:lvl1pPr>
            <a:lvl2pPr>
              <a:lnSpc>
                <a:spcPct val="100000"/>
              </a:lnSpc>
              <a:buClrTx/>
              <a:buFontTx/>
            </a:lvl2pPr>
            <a:lvl3pPr>
              <a:lnSpc>
                <a:spcPct val="100000"/>
              </a:lnSpc>
              <a:buClrTx/>
              <a:buFontTx/>
            </a:lvl3pPr>
            <a:lvl4pPr>
              <a:lnSpc>
                <a:spcPct val="100000"/>
              </a:lnSpc>
              <a:buClrTx/>
              <a:buFontTx/>
            </a:lvl4pPr>
            <a:lvl5pPr>
              <a:lnSpc>
                <a:spcPct val="100000"/>
              </a:lnSpc>
              <a:buClrTx/>
              <a:buFontTx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0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34343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29;p4"/>
          <p:cNvGrpSpPr/>
          <p:nvPr/>
        </p:nvGrpSpPr>
        <p:grpSpPr>
          <a:xfrm>
            <a:off x="0" y="3903669"/>
            <a:ext cx="9144000" cy="1239926"/>
            <a:chOff x="0" y="0"/>
            <a:chExt cx="9144000" cy="1239924"/>
          </a:xfrm>
        </p:grpSpPr>
        <p:sp>
          <p:nvSpPr>
            <p:cNvPr id="2" name="Google Shape;30;p4"/>
            <p:cNvSpPr/>
            <p:nvPr/>
          </p:nvSpPr>
          <p:spPr>
            <a:xfrm>
              <a:off x="8154895" y="0"/>
              <a:ext cx="989101" cy="987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" name="Google Shape;31;p4"/>
            <p:cNvSpPr/>
            <p:nvPr/>
          </p:nvSpPr>
          <p:spPr>
            <a:xfrm flipH="1">
              <a:off x="6181163" y="0"/>
              <a:ext cx="989101" cy="987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" name="Google Shape;32;p4"/>
            <p:cNvSpPr/>
            <p:nvPr/>
          </p:nvSpPr>
          <p:spPr>
            <a:xfrm>
              <a:off x="7170274" y="0"/>
              <a:ext cx="989101" cy="987900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" name="Google Shape;33;p4"/>
            <p:cNvSpPr/>
            <p:nvPr/>
          </p:nvSpPr>
          <p:spPr>
            <a:xfrm rot="10800000">
              <a:off x="8154757" y="12"/>
              <a:ext cx="989101" cy="987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" name="Google Shape;34;p4"/>
            <p:cNvSpPr/>
            <p:nvPr/>
          </p:nvSpPr>
          <p:spPr>
            <a:xfrm>
              <a:off x="0" y="987925"/>
              <a:ext cx="9144000" cy="252001"/>
            </a:xfrm>
            <a:prstGeom prst="rect">
              <a:avLst/>
            </a:prstGeom>
            <a:solidFill>
              <a:srgbClr val="2A399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311699" y="410000"/>
            <a:ext cx="8520602" cy="60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9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311699" y="1229875"/>
            <a:ext cx="8520602" cy="333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0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8672318" y="4680365"/>
            <a:ext cx="336813" cy="335251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normAutofit/>
          </a:bodyPr>
          <a:lstStyle>
            <a:lvl1pPr algn="r">
              <a:defRPr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2A3990"/>
          </a:solidFill>
          <a:uFillTx/>
          <a:latin typeface="Roboto"/>
          <a:ea typeface="Roboto"/>
          <a:cs typeface="Roboto"/>
          <a:sym typeface="Roboto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2A3990"/>
          </a:solidFill>
          <a:uFillTx/>
          <a:latin typeface="Roboto"/>
          <a:ea typeface="Roboto"/>
          <a:cs typeface="Roboto"/>
          <a:sym typeface="Roboto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2A3990"/>
          </a:solidFill>
          <a:uFillTx/>
          <a:latin typeface="Roboto"/>
          <a:ea typeface="Roboto"/>
          <a:cs typeface="Roboto"/>
          <a:sym typeface="Roboto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2A3990"/>
          </a:solidFill>
          <a:uFillTx/>
          <a:latin typeface="Roboto"/>
          <a:ea typeface="Roboto"/>
          <a:cs typeface="Roboto"/>
          <a:sym typeface="Roboto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2A3990"/>
          </a:solidFill>
          <a:uFillTx/>
          <a:latin typeface="Roboto"/>
          <a:ea typeface="Roboto"/>
          <a:cs typeface="Roboto"/>
          <a:sym typeface="Roboto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2A3990"/>
          </a:solidFill>
          <a:uFillTx/>
          <a:latin typeface="Roboto"/>
          <a:ea typeface="Roboto"/>
          <a:cs typeface="Roboto"/>
          <a:sym typeface="Roboto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2A3990"/>
          </a:solidFill>
          <a:uFillTx/>
          <a:latin typeface="Roboto"/>
          <a:ea typeface="Roboto"/>
          <a:cs typeface="Roboto"/>
          <a:sym typeface="Roboto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2A3990"/>
          </a:solidFill>
          <a:uFillTx/>
          <a:latin typeface="Roboto"/>
          <a:ea typeface="Roboto"/>
          <a:cs typeface="Roboto"/>
          <a:sym typeface="Roboto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2A3990"/>
          </a:solidFill>
          <a:uFillTx/>
          <a:latin typeface="Roboto"/>
          <a:ea typeface="Roboto"/>
          <a:cs typeface="Roboto"/>
          <a:sym typeface="Roboto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434343"/>
        </a:buClr>
        <a:buSzPts val="1800"/>
        <a:buFont typeface="Helvetica"/>
        <a:buChar char="●"/>
        <a:tabLst/>
        <a:defRPr sz="1800" b="0" i="0" u="none" strike="noStrike" cap="none" spc="0" baseline="0">
          <a:solidFill>
            <a:srgbClr val="434343"/>
          </a:solidFill>
          <a:uFillTx/>
          <a:latin typeface="Roboto"/>
          <a:ea typeface="Roboto"/>
          <a:cs typeface="Roboto"/>
          <a:sym typeface="Roboto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434343"/>
        </a:buClr>
        <a:buSzPts val="1800"/>
        <a:buFont typeface="Helvetica"/>
        <a:buChar char="○"/>
        <a:tabLst/>
        <a:defRPr sz="1800" b="0" i="0" u="none" strike="noStrike" cap="none" spc="0" baseline="0">
          <a:solidFill>
            <a:srgbClr val="434343"/>
          </a:solidFill>
          <a:uFillTx/>
          <a:latin typeface="Roboto"/>
          <a:ea typeface="Roboto"/>
          <a:cs typeface="Roboto"/>
          <a:sym typeface="Roboto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434343"/>
        </a:buClr>
        <a:buSzPts val="1800"/>
        <a:buFont typeface="Helvetica"/>
        <a:buChar char="■"/>
        <a:tabLst/>
        <a:defRPr sz="1800" b="0" i="0" u="none" strike="noStrike" cap="none" spc="0" baseline="0">
          <a:solidFill>
            <a:srgbClr val="434343"/>
          </a:solidFill>
          <a:uFillTx/>
          <a:latin typeface="Roboto"/>
          <a:ea typeface="Roboto"/>
          <a:cs typeface="Roboto"/>
          <a:sym typeface="Roboto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434343"/>
        </a:buClr>
        <a:buSzPts val="1800"/>
        <a:buFont typeface="Helvetica"/>
        <a:buChar char="●"/>
        <a:tabLst/>
        <a:defRPr sz="1800" b="0" i="0" u="none" strike="noStrike" cap="none" spc="0" baseline="0">
          <a:solidFill>
            <a:srgbClr val="434343"/>
          </a:solidFill>
          <a:uFillTx/>
          <a:latin typeface="Roboto"/>
          <a:ea typeface="Roboto"/>
          <a:cs typeface="Roboto"/>
          <a:sym typeface="Roboto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434343"/>
        </a:buClr>
        <a:buSzPts val="1800"/>
        <a:buFont typeface="Helvetica"/>
        <a:buChar char="○"/>
        <a:tabLst/>
        <a:defRPr sz="1800" b="0" i="0" u="none" strike="noStrike" cap="none" spc="0" baseline="0">
          <a:solidFill>
            <a:srgbClr val="434343"/>
          </a:solidFill>
          <a:uFillTx/>
          <a:latin typeface="Roboto"/>
          <a:ea typeface="Roboto"/>
          <a:cs typeface="Roboto"/>
          <a:sym typeface="Roboto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434343"/>
        </a:buClr>
        <a:buSzPts val="1800"/>
        <a:buFont typeface="Helvetica"/>
        <a:buChar char="■"/>
        <a:tabLst/>
        <a:defRPr sz="1800" b="0" i="0" u="none" strike="noStrike" cap="none" spc="0" baseline="0">
          <a:solidFill>
            <a:srgbClr val="434343"/>
          </a:solidFill>
          <a:uFillTx/>
          <a:latin typeface="Roboto"/>
          <a:ea typeface="Roboto"/>
          <a:cs typeface="Roboto"/>
          <a:sym typeface="Roboto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434343"/>
        </a:buClr>
        <a:buSzPts val="1800"/>
        <a:buFont typeface="Helvetica"/>
        <a:buChar char="●"/>
        <a:tabLst/>
        <a:defRPr sz="1800" b="0" i="0" u="none" strike="noStrike" cap="none" spc="0" baseline="0">
          <a:solidFill>
            <a:srgbClr val="434343"/>
          </a:solidFill>
          <a:uFillTx/>
          <a:latin typeface="Roboto"/>
          <a:ea typeface="Roboto"/>
          <a:cs typeface="Roboto"/>
          <a:sym typeface="Roboto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434343"/>
        </a:buClr>
        <a:buSzPts val="1800"/>
        <a:buFont typeface="Helvetica"/>
        <a:buChar char="○"/>
        <a:tabLst/>
        <a:defRPr sz="1800" b="0" i="0" u="none" strike="noStrike" cap="none" spc="0" baseline="0">
          <a:solidFill>
            <a:srgbClr val="434343"/>
          </a:solidFill>
          <a:uFillTx/>
          <a:latin typeface="Roboto"/>
          <a:ea typeface="Roboto"/>
          <a:cs typeface="Roboto"/>
          <a:sym typeface="Roboto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434343"/>
        </a:buClr>
        <a:buSzPts val="1800"/>
        <a:buFont typeface="Helvetica"/>
        <a:buChar char="■"/>
        <a:tabLst/>
        <a:defRPr sz="1800" b="0" i="0" u="none" strike="noStrike" cap="none" spc="0" baseline="0">
          <a:solidFill>
            <a:srgbClr val="434343"/>
          </a:solidFill>
          <a:uFillTx/>
          <a:latin typeface="Roboto"/>
          <a:ea typeface="Roboto"/>
          <a:cs typeface="Roboto"/>
          <a:sym typeface="Roboto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sberbank.com/promo/kandinsky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85;p13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099" cy="838800"/>
          </a:xfrm>
          <a:prstGeom prst="rect">
            <a:avLst/>
          </a:prstGeom>
        </p:spPr>
        <p:txBody>
          <a:bodyPr/>
          <a:lstStyle>
            <a:lvl1pPr defTabSz="521208">
              <a:defRPr sz="2109"/>
            </a:lvl1pPr>
          </a:lstStyle>
          <a:p>
            <a:pPr algn="ctr"/>
            <a:r>
              <a:rPr lang="ru-RU" b="1" dirty="0" smtClean="0"/>
              <a:t>КРАТКИЙ ОБЗОР НЕЙРОСЕТЕЙ И ЧАТБОТОВ, АКТУАЛЬНЫХ ДЛЯ ПРЕПОДАВАНИЯ РКИ</a:t>
            </a:r>
            <a:endParaRPr lang="ru-RU" b="1" dirty="0"/>
          </a:p>
        </p:txBody>
      </p:sp>
      <p:sp>
        <p:nvSpPr>
          <p:cNvPr id="141" name="Google Shape;86;p13"/>
          <p:cNvSpPr txBox="1">
            <a:spLocks noGrp="1"/>
          </p:cNvSpPr>
          <p:nvPr>
            <p:ph type="subTitle" sz="quarter" idx="1"/>
          </p:nvPr>
        </p:nvSpPr>
        <p:spPr>
          <a:xfrm>
            <a:off x="598088" y="2715912"/>
            <a:ext cx="8222099" cy="432900"/>
          </a:xfrm>
          <a:prstGeom prst="rect">
            <a:avLst/>
          </a:prstGeom>
        </p:spPr>
        <p:txBody>
          <a:bodyPr/>
          <a:lstStyle>
            <a:lvl1pPr marL="0" indent="0" defTabSz="777240">
              <a:lnSpc>
                <a:spcPct val="80000"/>
              </a:lnSpc>
              <a:defRPr sz="1615"/>
            </a:lvl1pPr>
          </a:lstStyle>
          <a:p>
            <a:pPr algn="ctr"/>
            <a:r>
              <a:rPr dirty="0"/>
              <a:t>(YandexGPT2, </a:t>
            </a:r>
            <a:r>
              <a:rPr dirty="0" err="1"/>
              <a:t>myRUSkeybot</a:t>
            </a:r>
            <a:r>
              <a:rPr dirty="0"/>
              <a:t>, Kandinsky 3.0, </a:t>
            </a:r>
            <a:r>
              <a:rPr dirty="0" err="1"/>
              <a:t>SlidesGO</a:t>
            </a:r>
            <a:r>
              <a:rPr dirty="0"/>
              <a:t>, Miro)</a:t>
            </a:r>
          </a:p>
        </p:txBody>
      </p:sp>
      <p:sp>
        <p:nvSpPr>
          <p:cNvPr id="4" name="Google Shape;86;p13"/>
          <p:cNvSpPr txBox="1">
            <a:spLocks/>
          </p:cNvSpPr>
          <p:nvPr/>
        </p:nvSpPr>
        <p:spPr>
          <a:xfrm>
            <a:off x="819240" y="3693334"/>
            <a:ext cx="8222099" cy="4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/>
          </a:bodyPr>
          <a:lstStyle>
            <a:lvl1pPr marL="0" marR="0" indent="0" algn="l" defTabSz="77724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15" b="0" i="0" u="none" strike="noStrike" cap="none" spc="0" baseline="0">
                <a:solidFill>
                  <a:srgbClr val="FFFFFF"/>
                </a:solidFill>
                <a:uFillTx/>
                <a:latin typeface="Roboto"/>
                <a:ea typeface="Roboto"/>
                <a:cs typeface="Roboto"/>
                <a:sym typeface="Roboto"/>
              </a:defRPr>
            </a:lvl1pPr>
            <a:lvl2pPr marL="342900" marR="0" indent="2540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00" b="0" i="0" u="none" strike="noStrike" cap="none" spc="0" baseline="0">
                <a:solidFill>
                  <a:srgbClr val="FFFFFF"/>
                </a:solidFill>
                <a:uFillTx/>
                <a:latin typeface="Roboto"/>
                <a:ea typeface="Roboto"/>
                <a:cs typeface="Roboto"/>
                <a:sym typeface="Roboto"/>
              </a:defRPr>
            </a:lvl2pPr>
            <a:lvl3pPr marL="342900" marR="0" indent="7112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00" b="0" i="0" u="none" strike="noStrike" cap="none" spc="0" baseline="0">
                <a:solidFill>
                  <a:srgbClr val="FFFFFF"/>
                </a:solidFill>
                <a:uFillTx/>
                <a:latin typeface="Roboto"/>
                <a:ea typeface="Roboto"/>
                <a:cs typeface="Roboto"/>
                <a:sym typeface="Roboto"/>
              </a:defRPr>
            </a:lvl3pPr>
            <a:lvl4pPr marL="342900" marR="0" indent="11684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00" b="0" i="0" u="none" strike="noStrike" cap="none" spc="0" baseline="0">
                <a:solidFill>
                  <a:srgbClr val="FFFFFF"/>
                </a:solidFill>
                <a:uFillTx/>
                <a:latin typeface="Roboto"/>
                <a:ea typeface="Roboto"/>
                <a:cs typeface="Roboto"/>
                <a:sym typeface="Roboto"/>
              </a:defRPr>
            </a:lvl4pPr>
            <a:lvl5pPr marL="342900" marR="0" indent="16256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00" b="0" i="0" u="none" strike="noStrike" cap="none" spc="0" baseline="0">
                <a:solidFill>
                  <a:srgbClr val="FFFFFF"/>
                </a:solidFill>
                <a:uFillTx/>
                <a:latin typeface="Roboto"/>
                <a:ea typeface="Roboto"/>
                <a:cs typeface="Roboto"/>
                <a:sym typeface="Roboto"/>
              </a:defRPr>
            </a:lvl5pPr>
            <a:lvl6pPr marL="28339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Helvetica"/>
              <a:buChar char="■"/>
              <a:tabLst/>
              <a:defRPr sz="1800" b="0" i="0" u="none" strike="noStrike" cap="none" spc="0" baseline="0">
                <a:solidFill>
                  <a:srgbClr val="434343"/>
                </a:solidFill>
                <a:uFillTx/>
                <a:latin typeface="Roboto"/>
                <a:ea typeface="Roboto"/>
                <a:cs typeface="Roboto"/>
                <a:sym typeface="Roboto"/>
              </a:defRPr>
            </a:lvl6pPr>
            <a:lvl7pPr marL="32911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Helvetica"/>
              <a:buChar char="●"/>
              <a:tabLst/>
              <a:defRPr sz="1800" b="0" i="0" u="none" strike="noStrike" cap="none" spc="0" baseline="0">
                <a:solidFill>
                  <a:srgbClr val="434343"/>
                </a:solidFill>
                <a:uFillTx/>
                <a:latin typeface="Roboto"/>
                <a:ea typeface="Roboto"/>
                <a:cs typeface="Roboto"/>
                <a:sym typeface="Roboto"/>
              </a:defRPr>
            </a:lvl7pPr>
            <a:lvl8pPr marL="37483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Helvetica"/>
              <a:buChar char="○"/>
              <a:tabLst/>
              <a:defRPr sz="1800" b="0" i="0" u="none" strike="noStrike" cap="none" spc="0" baseline="0">
                <a:solidFill>
                  <a:srgbClr val="434343"/>
                </a:solidFill>
                <a:uFillTx/>
                <a:latin typeface="Roboto"/>
                <a:ea typeface="Roboto"/>
                <a:cs typeface="Roboto"/>
                <a:sym typeface="Roboto"/>
              </a:defRPr>
            </a:lvl8pPr>
            <a:lvl9pPr marL="42055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Helvetica"/>
              <a:buChar char="■"/>
              <a:tabLst/>
              <a:defRPr sz="1800" b="0" i="0" u="none" strike="noStrike" cap="none" spc="0" baseline="0">
                <a:solidFill>
                  <a:srgbClr val="434343"/>
                </a:solidFill>
                <a:uFillTx/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algn="r" hangingPunct="1"/>
            <a:r>
              <a:rPr lang="ru-RU" dirty="0" smtClean="0"/>
              <a:t>Докладчик: </a:t>
            </a:r>
            <a:r>
              <a:rPr lang="ru-RU" smtClean="0"/>
              <a:t>ст.преп</a:t>
            </a:r>
            <a:r>
              <a:rPr lang="ru-RU" dirty="0" smtClean="0"/>
              <a:t>., к.ф.н., Калашникова М.А.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91;p14"/>
          <p:cNvSpPr txBox="1">
            <a:spLocks noGrp="1"/>
          </p:cNvSpPr>
          <p:nvPr>
            <p:ph type="body" idx="1"/>
          </p:nvPr>
        </p:nvSpPr>
        <p:spPr>
          <a:xfrm>
            <a:off x="311699" y="407174"/>
            <a:ext cx="8520602" cy="3339002"/>
          </a:xfrm>
          <a:prstGeom prst="rect">
            <a:avLst/>
          </a:prstGeom>
        </p:spPr>
        <p:txBody>
          <a:bodyPr/>
          <a:lstStyle>
            <a:lvl1pPr marL="0" indent="0" algn="just">
              <a:buSzTx/>
              <a:buNone/>
              <a:defRPr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В мире, насыщенном технологиями, чат-боты и нейросети становятся невероятно полезными инструментами для обучения языкам. В данном докладе будет обзор таких ресурсов как YandexGPT2, myRUSkeybot, Kandinsky 3.0, SlidesGO, Miro, все они призваны сделать процесс изучения и обучения более увлекательным и эффективным,  являясь мощным подспорьем как для преподавателя, так и для обучающегося.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96;p15"/>
          <p:cNvSpPr txBox="1">
            <a:spLocks noGrp="1"/>
          </p:cNvSpPr>
          <p:nvPr>
            <p:ph type="title"/>
          </p:nvPr>
        </p:nvSpPr>
        <p:spPr>
          <a:xfrm>
            <a:off x="311699" y="410000"/>
            <a:ext cx="8520602" cy="607801"/>
          </a:xfrm>
          <a:prstGeom prst="rect">
            <a:avLst/>
          </a:prstGeom>
        </p:spPr>
        <p:txBody>
          <a:bodyPr/>
          <a:lstStyle>
            <a:lvl1pPr>
              <a:defRPr sz="2100" b="1">
                <a:solidFill>
                  <a:srgbClr val="000000"/>
                </a:solidFill>
              </a:defRPr>
            </a:lvl1pPr>
          </a:lstStyle>
          <a:p>
            <a:r>
              <a:t>YandexGPT2</a:t>
            </a:r>
          </a:p>
        </p:txBody>
      </p:sp>
      <p:sp>
        <p:nvSpPr>
          <p:cNvPr id="146" name="Google Shape;97;p15"/>
          <p:cNvSpPr txBox="1">
            <a:spLocks noGrp="1"/>
          </p:cNvSpPr>
          <p:nvPr>
            <p:ph type="body" idx="1"/>
          </p:nvPr>
        </p:nvSpPr>
        <p:spPr>
          <a:xfrm>
            <a:off x="311699" y="1229874"/>
            <a:ext cx="8520602" cy="3339002"/>
          </a:xfrm>
          <a:prstGeom prst="rect">
            <a:avLst/>
          </a:prstGeom>
        </p:spPr>
        <p:txBody>
          <a:bodyPr/>
          <a:lstStyle/>
          <a:p>
            <a:pPr marL="0" indent="0" algn="just">
              <a:lnSpc>
                <a:spcPct val="92000"/>
              </a:lnSpc>
              <a:buSzTx/>
              <a:buNone/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1)</a:t>
            </a:r>
            <a:r>
              <a:rPr>
                <a:solidFill>
                  <a:srgbClr val="000000"/>
                </a:solidFill>
              </a:rPr>
              <a:t>Разговорные практики: может служить виртуальным собеседником для практики разговорных навыков на иностранном языке.</a:t>
            </a:r>
            <a:endParaRPr sz="4800">
              <a:solidFill>
                <a:srgbClr val="000000"/>
              </a:solidFill>
            </a:endParaRPr>
          </a:p>
          <a:p>
            <a:pPr marL="0" indent="0" algn="just">
              <a:lnSpc>
                <a:spcPct val="92000"/>
              </a:lnSpc>
              <a:spcBef>
                <a:spcPts val="1200"/>
              </a:spcBef>
              <a:buSzTx/>
              <a:buNone/>
              <a:defRPr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2)Аудирование и произношение: может предложить аудиозаписи с носителями языка, чтобы помочь вам улучшить свое произношение и восприятие иностранной речи на слух.</a:t>
            </a:r>
            <a:endParaRPr sz="4800"/>
          </a:p>
          <a:p>
            <a:pPr marL="0" indent="0" algn="just">
              <a:lnSpc>
                <a:spcPct val="92000"/>
              </a:lnSpc>
              <a:spcBef>
                <a:spcPts val="1200"/>
              </a:spcBef>
              <a:buSzTx/>
              <a:buNone/>
              <a:defRPr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3)Подбор материалов для изучения: может порекомендовать вам полезные ресурсы и материалы для изучения языков, такие как книги, видеокурсы, приложения и веб-сайты.</a:t>
            </a:r>
            <a:endParaRPr sz="4800"/>
          </a:p>
          <a:p>
            <a:pPr marL="0" indent="0" algn="just">
              <a:lnSpc>
                <a:spcPct val="92000"/>
              </a:lnSpc>
              <a:spcBef>
                <a:spcPts val="1200"/>
              </a:spcBef>
              <a:buSzTx/>
              <a:buNone/>
              <a:defRPr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4)Изучение грамматики: Я могу предоставить информацию о грамматических правилах*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02;p16"/>
          <p:cNvSpPr txBox="1">
            <a:spLocks noGrp="1"/>
          </p:cNvSpPr>
          <p:nvPr>
            <p:ph type="title"/>
          </p:nvPr>
        </p:nvSpPr>
        <p:spPr>
          <a:xfrm>
            <a:off x="311699" y="410000"/>
            <a:ext cx="8520602" cy="607801"/>
          </a:xfrm>
          <a:prstGeom prst="rect">
            <a:avLst/>
          </a:prstGeom>
        </p:spPr>
        <p:txBody>
          <a:bodyPr/>
          <a:lstStyle>
            <a:lvl1pPr algn="just">
              <a:lnSpc>
                <a:spcPct val="115000"/>
              </a:lnSpc>
              <a:defRPr sz="2100" b="1">
                <a:solidFill>
                  <a:srgbClr val="000000"/>
                </a:solidFill>
              </a:defRPr>
            </a:lvl1pPr>
          </a:lstStyle>
          <a:p>
            <a:r>
              <a:t>myRUSkeybot</a:t>
            </a:r>
          </a:p>
        </p:txBody>
      </p:sp>
      <p:sp>
        <p:nvSpPr>
          <p:cNvPr id="149" name="Google Shape;103;p16"/>
          <p:cNvSpPr txBox="1">
            <a:spLocks noGrp="1"/>
          </p:cNvSpPr>
          <p:nvPr>
            <p:ph type="body" idx="1"/>
          </p:nvPr>
        </p:nvSpPr>
        <p:spPr>
          <a:xfrm>
            <a:off x="311699" y="1229874"/>
            <a:ext cx="8520602" cy="3339002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2000"/>
              </a:lnSpc>
              <a:buSzTx/>
              <a:buNone/>
              <a:defRPr sz="1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myRUSkeybot  - это бот, основанный на технологии GPT,созданный преподавателями подготовительного факультета МГУ и предполагает следующие функции.</a:t>
            </a:r>
            <a:endParaRPr sz="2200"/>
          </a:p>
          <a:p>
            <a:pPr marL="0" indent="0" algn="just">
              <a:lnSpc>
                <a:spcPct val="92000"/>
              </a:lnSpc>
              <a:buSzTx/>
              <a:buNone/>
              <a:defRPr sz="1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1.</a:t>
            </a:r>
            <a:r>
              <a:rPr b="1"/>
              <a:t> Интерактивные Уроки с Искусственным Интеллектом:</a:t>
            </a:r>
            <a:endParaRPr sz="2200" b="1"/>
          </a:p>
          <a:p>
            <a:pPr marL="0" indent="0" algn="just">
              <a:lnSpc>
                <a:spcPct val="92000"/>
              </a:lnSpc>
              <a:buSzTx/>
              <a:buNone/>
              <a:defRPr sz="1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- myRUSkeybot использует технологию GPT для создания интерактивных уроков, адаптированных под уровень знаний каждого пользователя.</a:t>
            </a:r>
            <a:endParaRPr sz="2200"/>
          </a:p>
          <a:p>
            <a:pPr marL="0" indent="0" algn="just">
              <a:lnSpc>
                <a:spcPct val="92000"/>
              </a:lnSpc>
              <a:buSzTx/>
              <a:buNone/>
              <a:defRPr sz="1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2.</a:t>
            </a:r>
            <a:r>
              <a:rPr b="1"/>
              <a:t> Реалистичные Сценарии Общения:</a:t>
            </a:r>
            <a:endParaRPr sz="2200" b="1"/>
          </a:p>
          <a:p>
            <a:pPr marL="0" indent="0" algn="just">
              <a:lnSpc>
                <a:spcPct val="92000"/>
              </a:lnSpc>
              <a:buSzTx/>
              <a:buNone/>
              <a:defRPr sz="1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- Благодаря GPT, myRUSkeybot предоставляет реалистичные сценарии общения, позволяя студентам погружаться в языковую среду.</a:t>
            </a:r>
            <a:endParaRPr sz="2200"/>
          </a:p>
          <a:p>
            <a:pPr marL="0" indent="0" algn="just">
              <a:lnSpc>
                <a:spcPct val="92000"/>
              </a:lnSpc>
              <a:buSzTx/>
              <a:buNone/>
              <a:defRPr sz="1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- Симулированные диалоги помогают развивать устные и письменные навыки общения на русском языке.</a:t>
            </a:r>
            <a:endParaRPr sz="2200"/>
          </a:p>
          <a:p>
            <a:pPr marL="0" indent="0" algn="just">
              <a:lnSpc>
                <a:spcPct val="92000"/>
              </a:lnSpc>
              <a:buSzTx/>
              <a:buNone/>
              <a:defRPr sz="13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</a:t>
            </a:r>
            <a:r>
              <a:rPr b="0"/>
              <a:t>.</a:t>
            </a:r>
            <a:r>
              <a:t> Мгновенные Переводы и Коррекции:</a:t>
            </a:r>
            <a:endParaRPr sz="2200"/>
          </a:p>
          <a:p>
            <a:pPr marL="0" indent="0" algn="just">
              <a:lnSpc>
                <a:spcPct val="92000"/>
              </a:lnSpc>
              <a:buSzTx/>
              <a:buNone/>
              <a:defRPr sz="1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- С функцией мгновенного перевода и автоматических коррекций, бот помогает учащимся совершенствовать свои навыки перевода и избегать языковых ошибок.</a:t>
            </a:r>
            <a:endParaRPr sz="2200"/>
          </a:p>
          <a:p>
            <a:pPr marL="0" indent="0" algn="just">
              <a:lnSpc>
                <a:spcPct val="92000"/>
              </a:lnSpc>
              <a:buSzTx/>
              <a:buNone/>
              <a:defRPr sz="13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4. Определение уровня языка.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08;p17"/>
          <p:cNvSpPr txBox="1">
            <a:spLocks noGrp="1"/>
          </p:cNvSpPr>
          <p:nvPr>
            <p:ph type="title"/>
          </p:nvPr>
        </p:nvSpPr>
        <p:spPr>
          <a:xfrm>
            <a:off x="311699" y="410000"/>
            <a:ext cx="8520602" cy="607801"/>
          </a:xfrm>
          <a:prstGeom prst="rect">
            <a:avLst/>
          </a:prstGeom>
        </p:spPr>
        <p:txBody>
          <a:bodyPr/>
          <a:lstStyle>
            <a:lvl1pPr algn="just">
              <a:lnSpc>
                <a:spcPct val="115000"/>
              </a:lnSpc>
              <a:defRPr sz="1900" b="1">
                <a:solidFill>
                  <a:srgbClr val="000000"/>
                </a:solidFill>
              </a:defRPr>
            </a:lvl1pPr>
          </a:lstStyle>
          <a:p>
            <a:r>
              <a:t>Kandinsky 3.0</a:t>
            </a:r>
          </a:p>
        </p:txBody>
      </p:sp>
      <p:sp>
        <p:nvSpPr>
          <p:cNvPr id="152" name="Google Shape;109;p17"/>
          <p:cNvSpPr txBox="1">
            <a:spLocks noGrp="1"/>
          </p:cNvSpPr>
          <p:nvPr>
            <p:ph type="body" sz="half" idx="1"/>
          </p:nvPr>
        </p:nvSpPr>
        <p:spPr>
          <a:xfrm>
            <a:off x="311699" y="1229875"/>
            <a:ext cx="4203002" cy="3581401"/>
          </a:xfrm>
          <a:prstGeom prst="rect">
            <a:avLst/>
          </a:prstGeom>
        </p:spPr>
        <p:txBody>
          <a:bodyPr/>
          <a:lstStyle/>
          <a:p>
            <a:pPr marL="0" indent="0" algn="just">
              <a:lnSpc>
                <a:spcPct val="103500"/>
              </a:lnSpc>
              <a:spcBef>
                <a:spcPts val="2300"/>
              </a:spcBef>
              <a:buSzTx/>
              <a:buNone/>
              <a:defRPr sz="1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u="sng">
                <a:solidFill>
                  <a:schemeClr val="accent5"/>
                </a:solidFill>
                <a:uFill>
                  <a:solidFill>
                    <a:schemeClr val="accent5"/>
                  </a:solidFill>
                </a:uFill>
                <a:hlinkClick r:id="rId2"/>
              </a:rPr>
              <a:t>Kandinsky </a:t>
            </a:r>
            <a:r>
              <a:t>— нейросеть от Сбера, которая генерирует картинки по текстовым запросам.</a:t>
            </a:r>
          </a:p>
          <a:p>
            <a:pPr marL="0" marR="190500" indent="0" algn="just">
              <a:lnSpc>
                <a:spcPct val="103500"/>
              </a:lnSpc>
              <a:spcBef>
                <a:spcPts val="1900"/>
              </a:spcBef>
              <a:buSzTx/>
              <a:buNone/>
              <a:defRPr sz="1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Главная особенность сервиса в том, что он работает с русским языком.  Можно описать изображение, задать стилистику, уточнить детали. А еще нейросеть умеет генерировать короткие анимационные ролики.</a:t>
            </a:r>
          </a:p>
        </p:txBody>
      </p:sp>
      <p:pic>
        <p:nvPicPr>
          <p:cNvPr id="153" name="Google Shape;110;p17" descr="Google Shape;110;p1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741624" y="1030075"/>
            <a:ext cx="3581401" cy="3581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16;p18"/>
          <p:cNvSpPr txBox="1">
            <a:spLocks noGrp="1"/>
          </p:cNvSpPr>
          <p:nvPr>
            <p:ph type="title"/>
          </p:nvPr>
        </p:nvSpPr>
        <p:spPr>
          <a:xfrm>
            <a:off x="311699" y="410000"/>
            <a:ext cx="8520602" cy="607801"/>
          </a:xfrm>
          <a:prstGeom prst="rect">
            <a:avLst/>
          </a:prstGeom>
        </p:spPr>
        <p:txBody>
          <a:bodyPr/>
          <a:lstStyle>
            <a:lvl1pPr algn="just">
              <a:lnSpc>
                <a:spcPct val="115000"/>
              </a:lnSpc>
              <a:defRPr sz="20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SlidesGO, Miro</a:t>
            </a:r>
          </a:p>
        </p:txBody>
      </p:sp>
      <p:sp>
        <p:nvSpPr>
          <p:cNvPr id="156" name="Google Shape;117;p18"/>
          <p:cNvSpPr txBox="1">
            <a:spLocks noGrp="1"/>
          </p:cNvSpPr>
          <p:nvPr>
            <p:ph type="body" idx="1"/>
          </p:nvPr>
        </p:nvSpPr>
        <p:spPr>
          <a:xfrm>
            <a:off x="311699" y="1229874"/>
            <a:ext cx="8520602" cy="333900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</a:t>
            </a:r>
            <a:r>
              <a:rPr b="1"/>
              <a:t>Slidesgo</a:t>
            </a:r>
            <a:r>
              <a:t> - </a:t>
            </a:r>
            <a:r>
              <a:rPr b="1"/>
              <a:t>это</a:t>
            </a:r>
            <a:r>
              <a:t> сервис для создания презентаций онлайн с помощью искусственного интеллекта.</a:t>
            </a:r>
          </a:p>
          <a:p>
            <a:pPr marL="0" indent="0" algn="just">
              <a:spcBef>
                <a:spcPts val="1200"/>
              </a:spcBef>
              <a:buSzTx/>
              <a:buNone/>
              <a:defRPr sz="16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Miro </a:t>
            </a:r>
            <a:r>
              <a:rPr b="0"/>
              <a:t>предоставляет виртуальное рабочее пространство, которое позволяет пользователям из разных уголков мира работать в режиме реального времени.</a:t>
            </a:r>
          </a:p>
          <a:p>
            <a:pPr marL="0" indent="0" algn="just">
              <a:buSzTx/>
              <a:buNone/>
              <a:defRPr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 Коллективная работа на доске Miro облегчает совместное создание и редактирование идей.</a:t>
            </a:r>
            <a:endParaRPr b="1"/>
          </a:p>
          <a:p>
            <a:pPr marL="0" indent="0" algn="just">
              <a:buSzTx/>
              <a:buNone/>
              <a:defRPr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-Miro предлагает богатый набор инструментов, включая рисование, добавление заметок, создание ментальных карт и другие возможности.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2A3990"/>
      </a:lt1>
      <a:dk2>
        <a:srgbClr val="A7A7A7"/>
      </a:dk2>
      <a:lt2>
        <a:srgbClr val="535353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0000FF"/>
      </a:hlink>
      <a:folHlink>
        <a:srgbClr val="FF00FF"/>
      </a:folHlink>
    </a:clrScheme>
    <a:fontScheme name="Geometric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Geometric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2A399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2A399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Geometric">
  <a:themeElements>
    <a:clrScheme name="Geometric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0000FF"/>
      </a:hlink>
      <a:folHlink>
        <a:srgbClr val="FF00FF"/>
      </a:folHlink>
    </a:clrScheme>
    <a:fontScheme name="Geometric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Geometric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2A399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2A399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404</Words>
  <Application>Microsoft Office PowerPoint</Application>
  <PresentationFormat>Экран (16:9)</PresentationFormat>
  <Paragraphs>27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Helvetica</vt:lpstr>
      <vt:lpstr>Roboto</vt:lpstr>
      <vt:lpstr>Times New Roman</vt:lpstr>
      <vt:lpstr>Geometric</vt:lpstr>
      <vt:lpstr>КРАТКИЙ ОБЗОР НЕЙРОСЕТЕЙ И ЧАТБОТОВ, АКТУАЛЬНЫХ ДЛЯ ПРЕПОДАВАНИЯ РКИ</vt:lpstr>
      <vt:lpstr>Презентация PowerPoint</vt:lpstr>
      <vt:lpstr>YandexGPT2</vt:lpstr>
      <vt:lpstr>myRUSkeybot</vt:lpstr>
      <vt:lpstr>Kandinsky 3.0</vt:lpstr>
      <vt:lpstr>SlidesGO, Miro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КРАТКИЙ ОБЗОР НЕЙРОСЕТЕЙ И ЧАТБОТОВ, АКТУАЛЬНЫХ ДЛЯ ПРЕПОДАВАНИЯ РКИ</dc:title>
  <cp:lastModifiedBy>user1</cp:lastModifiedBy>
  <cp:revision>1</cp:revision>
  <dcterms:modified xsi:type="dcterms:W3CDTF">2024-01-26T20:31:34Z</dcterms:modified>
</cp:coreProperties>
</file>