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76" r:id="rId4"/>
    <p:sldId id="275" r:id="rId5"/>
    <p:sldId id="260" r:id="rId6"/>
    <p:sldId id="262" r:id="rId7"/>
    <p:sldId id="263" r:id="rId8"/>
    <p:sldId id="268" r:id="rId9"/>
    <p:sldId id="277" r:id="rId10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33F91-8D73-4F18-9D53-AEF139A2F621}" type="datetimeFigureOut">
              <a:rPr lang="ru-RU" smtClean="0"/>
              <a:pPr/>
              <a:t>27.01.2024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F2ABD-003C-446E-B580-58C7637F18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290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4AEC-2131-47B1-9987-CC8BBDA32794}" type="datetime1">
              <a:rPr lang="ru-RU" smtClean="0"/>
              <a:pPr/>
              <a:t>27.01.2024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Rovenskikh S.V.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B2C25-5FB7-4CB0-9DF3-586CCB240621}" type="datetime1">
              <a:rPr lang="ru-RU" smtClean="0"/>
              <a:pPr/>
              <a:t>27.01.2024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Rovenskikh S.V.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C05DC-00A5-49C6-8FEC-281BB6263B05}" type="datetime1">
              <a:rPr lang="ru-RU" smtClean="0"/>
              <a:pPr/>
              <a:t>27.01.2024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Rovenskikh S.V.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2013-991C-4236-AA46-625B3ECC4845}" type="datetime1">
              <a:rPr lang="ru-RU" smtClean="0"/>
              <a:pPr/>
              <a:t>27.01.2024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Rovenskikh S.V.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F9B1-1F77-4105-832E-0A2D8B20666C}" type="datetime1">
              <a:rPr lang="ru-RU" smtClean="0"/>
              <a:pPr/>
              <a:t>27.01.2024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Rovenskikh S.V.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F18B5-C32C-4244-B1DB-F495F29FCB30}" type="datetime1">
              <a:rPr lang="ru-RU" smtClean="0"/>
              <a:pPr/>
              <a:t>27.01.2024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Rovenskikh S.V.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96C03-FC3D-4AAE-BF07-B5CA0199A292}" type="datetime1">
              <a:rPr lang="ru-RU" smtClean="0"/>
              <a:pPr/>
              <a:t>27.01.2024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Rovenskikh S.V. 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2DA1-AEB7-4579-96AA-75B03FF306F3}" type="datetime1">
              <a:rPr lang="ru-RU" smtClean="0"/>
              <a:pPr/>
              <a:t>27.01.2024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Rovenskikh S.V.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4214B-4BDE-45A7-9DCD-E7961DDB6D73}" type="datetime1">
              <a:rPr lang="ru-RU" smtClean="0"/>
              <a:pPr/>
              <a:t>27.01.2024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Rovenskikh S.V.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0D37-A845-45CE-9FFB-59C823B72EE6}" type="datetime1">
              <a:rPr lang="ru-RU" smtClean="0"/>
              <a:pPr/>
              <a:t>27.01.2024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Rovenskikh S.V.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851CB-5EA9-44BD-AC8B-FACC6A684F8E}" type="datetime1">
              <a:rPr lang="ru-RU" smtClean="0"/>
              <a:pPr/>
              <a:t>27.01.2024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Rovenskikh S.V.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E446A-5614-4212-9376-2453091BEE36}" type="datetime1">
              <a:rPr lang="ru-RU" smtClean="0"/>
              <a:pPr/>
              <a:t>27.01.2024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Rovenskikh S.V.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316835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Доклад на тему: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0000"/>
                </a:solidFill>
              </a:rPr>
              <a:t>«</a:t>
            </a:r>
            <a:r>
              <a:rPr lang="ru-RU" dirty="0">
                <a:solidFill>
                  <a:srgbClr val="FF0000"/>
                </a:solidFill>
              </a:rPr>
              <a:t>Основные проблемы изучения грамматики русского языка элементарного уровня студентами стран Латинской </a:t>
            </a:r>
            <a:r>
              <a:rPr lang="ru-RU" dirty="0" smtClean="0">
                <a:solidFill>
                  <a:srgbClr val="FF0000"/>
                </a:solidFill>
              </a:rPr>
              <a:t>Америки»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5445224"/>
            <a:ext cx="3736504" cy="36004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  <a:latin typeface="Bahnschrift Light" panose="020B0502040204020203" pitchFamily="34" charset="0"/>
              </a:rPr>
              <a:t>Докладчик: </a:t>
            </a:r>
            <a:r>
              <a:rPr lang="ru-RU" sz="2400" dirty="0" err="1" smtClean="0">
                <a:solidFill>
                  <a:schemeClr val="tx1"/>
                </a:solidFill>
                <a:latin typeface="Bahnschrift Light" panose="020B0502040204020203" pitchFamily="34" charset="0"/>
              </a:rPr>
              <a:t>Тукаева</a:t>
            </a:r>
            <a:r>
              <a:rPr lang="ru-RU" sz="2400" dirty="0" smtClean="0">
                <a:solidFill>
                  <a:schemeClr val="tx1"/>
                </a:solidFill>
                <a:latin typeface="Bahnschrift Light" panose="020B0502040204020203" pitchFamily="34" charset="0"/>
              </a:rPr>
              <a:t> А.У.</a:t>
            </a:r>
            <a:endParaRPr lang="ru-RU" sz="2400" dirty="0">
              <a:solidFill>
                <a:schemeClr val="tx1"/>
              </a:solidFill>
              <a:latin typeface="Bahnschrift Light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Личные местоимения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56792"/>
            <a:ext cx="8424936" cy="49685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Спряжение глаголов настоящего времени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628800"/>
            <a:ext cx="7272808" cy="4968552"/>
          </a:xfrm>
        </p:spPr>
      </p:pic>
    </p:spTree>
    <p:extLst>
      <p:ext uri="{BB962C8B-B14F-4D97-AF65-F5344CB8AC3E}">
        <p14:creationId xmlns:p14="http://schemas.microsoft.com/office/powerpoint/2010/main" val="2434352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Притяжательные местоимения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56792"/>
            <a:ext cx="8229600" cy="4536503"/>
          </a:xfrm>
        </p:spPr>
      </p:pic>
    </p:spTree>
    <p:extLst>
      <p:ext uri="{BB962C8B-B14F-4D97-AF65-F5344CB8AC3E}">
        <p14:creationId xmlns:p14="http://schemas.microsoft.com/office/powerpoint/2010/main" val="3073455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 fontScale="92500" lnSpcReduction="2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r>
              <a:rPr lang="ru-RU" sz="2800" dirty="0" smtClean="0"/>
              <a:t>Грамматическая конструкция в русском языке «Играть во что (Падеж 4)»</a:t>
            </a:r>
            <a:endParaRPr lang="en-US" sz="2800" dirty="0" smtClean="0"/>
          </a:p>
          <a:p>
            <a:endParaRPr lang="ru-RU" sz="2800" dirty="0"/>
          </a:p>
          <a:p>
            <a:pPr marL="0" indent="0" algn="ctr">
              <a:buNone/>
            </a:pPr>
            <a:r>
              <a:rPr lang="ru-RU" sz="2800" i="1" dirty="0" smtClean="0">
                <a:solidFill>
                  <a:srgbClr val="FF0000"/>
                </a:solidFill>
              </a:rPr>
              <a:t>Например, Я играю в футбол.</a:t>
            </a:r>
            <a:endParaRPr lang="en-US" sz="2800" i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2800" i="1" dirty="0" smtClean="0">
              <a:solidFill>
                <a:srgbClr val="FF0000"/>
              </a:solidFill>
            </a:endParaRPr>
          </a:p>
          <a:p>
            <a:pPr algn="just"/>
            <a:r>
              <a:rPr lang="ru-RU" sz="2800" dirty="0" smtClean="0"/>
              <a:t>Грамматическая конструкция в кастильском испанском языке «</a:t>
            </a:r>
            <a:r>
              <a:rPr lang="en-US" sz="2800" dirty="0" err="1" smtClean="0"/>
              <a:t>Jugar</a:t>
            </a:r>
            <a:r>
              <a:rPr lang="en-US" sz="2800" dirty="0" smtClean="0"/>
              <a:t> al + que</a:t>
            </a:r>
            <a:r>
              <a:rPr lang="ru-RU" sz="2800" dirty="0" smtClean="0"/>
              <a:t>»</a:t>
            </a:r>
            <a:endParaRPr lang="en-US" sz="2800" dirty="0" smtClean="0"/>
          </a:p>
          <a:p>
            <a:pPr algn="just"/>
            <a:endParaRPr lang="ru-RU" sz="2800" dirty="0" smtClean="0"/>
          </a:p>
          <a:p>
            <a:pPr marL="0" indent="0" algn="ctr">
              <a:buNone/>
            </a:pPr>
            <a:r>
              <a:rPr lang="ru-RU" sz="2800" i="1" dirty="0" smtClean="0">
                <a:solidFill>
                  <a:srgbClr val="FF0000"/>
                </a:solidFill>
              </a:rPr>
              <a:t>Например, </a:t>
            </a:r>
            <a:r>
              <a:rPr lang="en-US" sz="2800" i="1" dirty="0" err="1" smtClean="0">
                <a:solidFill>
                  <a:srgbClr val="FF0000"/>
                </a:solidFill>
              </a:rPr>
              <a:t>Yo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juego</a:t>
            </a:r>
            <a:r>
              <a:rPr lang="en-US" sz="2800" i="1" dirty="0" smtClean="0">
                <a:solidFill>
                  <a:srgbClr val="FF0000"/>
                </a:solidFill>
              </a:rPr>
              <a:t> al </a:t>
            </a:r>
            <a:r>
              <a:rPr lang="en-US" sz="2800" i="1" dirty="0" err="1" smtClean="0">
                <a:solidFill>
                  <a:srgbClr val="FF0000"/>
                </a:solidFill>
              </a:rPr>
              <a:t>futbol</a:t>
            </a:r>
            <a:r>
              <a:rPr lang="en-US" sz="2800" i="1" dirty="0" smtClean="0">
                <a:solidFill>
                  <a:srgbClr val="FF0000"/>
                </a:solidFill>
              </a:rPr>
              <a:t>.</a:t>
            </a:r>
          </a:p>
          <a:p>
            <a:pPr marL="0" indent="0" algn="ctr">
              <a:buNone/>
            </a:pPr>
            <a:endParaRPr lang="en-US" sz="2800" i="1" dirty="0" smtClean="0">
              <a:solidFill>
                <a:srgbClr val="FF0000"/>
              </a:solidFill>
            </a:endParaRPr>
          </a:p>
          <a:p>
            <a:pPr algn="just"/>
            <a:r>
              <a:rPr lang="ru-RU" sz="2800" dirty="0" smtClean="0"/>
              <a:t>Грамматическая конструкция в испанском языке стран Латинской Америки «</a:t>
            </a:r>
            <a:r>
              <a:rPr lang="en-US" sz="2800" dirty="0" err="1" smtClean="0"/>
              <a:t>Jugar</a:t>
            </a:r>
            <a:r>
              <a:rPr lang="en-US" sz="2800" dirty="0" smtClean="0"/>
              <a:t> + el/la + que</a:t>
            </a:r>
            <a:r>
              <a:rPr lang="ru-RU" sz="2800" dirty="0" smtClean="0"/>
              <a:t>»</a:t>
            </a:r>
            <a:endParaRPr lang="en-US" sz="2800" dirty="0" smtClean="0"/>
          </a:p>
          <a:p>
            <a:pPr algn="just"/>
            <a:endParaRPr lang="ru-RU" sz="2800" dirty="0" smtClean="0"/>
          </a:p>
          <a:p>
            <a:pPr marL="0" indent="0" algn="ctr">
              <a:buNone/>
            </a:pPr>
            <a:r>
              <a:rPr lang="ru-RU" sz="2800" i="1" dirty="0" smtClean="0">
                <a:solidFill>
                  <a:srgbClr val="FF0000"/>
                </a:solidFill>
              </a:rPr>
              <a:t>Например, </a:t>
            </a:r>
            <a:r>
              <a:rPr lang="en-US" sz="2800" i="1" dirty="0" err="1" smtClean="0">
                <a:solidFill>
                  <a:srgbClr val="FF0000"/>
                </a:solidFill>
              </a:rPr>
              <a:t>Yo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</a:rPr>
              <a:t>juego</a:t>
            </a:r>
            <a:r>
              <a:rPr lang="en-US" sz="2800" i="1" dirty="0" smtClean="0">
                <a:solidFill>
                  <a:srgbClr val="FF0000"/>
                </a:solidFill>
              </a:rPr>
              <a:t> el </a:t>
            </a:r>
            <a:r>
              <a:rPr lang="en-US" sz="2800" i="1" dirty="0" err="1" smtClean="0">
                <a:solidFill>
                  <a:srgbClr val="FF0000"/>
                </a:solidFill>
              </a:rPr>
              <a:t>futbol</a:t>
            </a:r>
            <a:r>
              <a:rPr lang="en-US" sz="2800" i="1" dirty="0" smtClean="0">
                <a:solidFill>
                  <a:srgbClr val="FF0000"/>
                </a:solidFill>
              </a:rPr>
              <a:t>.</a:t>
            </a:r>
            <a:endParaRPr lang="ru-RU" sz="28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ru-RU" sz="4000" dirty="0" smtClean="0"/>
          </a:p>
          <a:p>
            <a:pPr marL="0" indent="0" algn="ctr">
              <a:buNone/>
            </a:pPr>
            <a:r>
              <a:rPr lang="ru-RU" sz="4300" dirty="0" smtClean="0"/>
              <a:t>Виктор хорошо сделал домашнее задание.</a:t>
            </a:r>
          </a:p>
          <a:p>
            <a:pPr marL="0" indent="0" algn="ctr">
              <a:buNone/>
            </a:pPr>
            <a:endParaRPr lang="ru-RU" sz="4000" dirty="0" smtClean="0"/>
          </a:p>
          <a:p>
            <a:pPr marL="0" indent="0" algn="ctr">
              <a:buNone/>
            </a:pPr>
            <a:r>
              <a:rPr lang="ru-RU" sz="4400" dirty="0" smtClean="0"/>
              <a:t>В Латинской Америке: </a:t>
            </a:r>
            <a:r>
              <a:rPr lang="en-US" sz="4400" dirty="0" smtClean="0">
                <a:solidFill>
                  <a:srgbClr val="FF0000"/>
                </a:solidFill>
              </a:rPr>
              <a:t>Victor </a:t>
            </a:r>
            <a:r>
              <a:rPr lang="en-US" sz="4400" dirty="0" err="1" smtClean="0">
                <a:solidFill>
                  <a:srgbClr val="FF0000"/>
                </a:solidFill>
              </a:rPr>
              <a:t>hizo</a:t>
            </a:r>
            <a:r>
              <a:rPr lang="en-US" sz="4400" dirty="0" smtClean="0">
                <a:solidFill>
                  <a:srgbClr val="FF0000"/>
                </a:solidFill>
              </a:rPr>
              <a:t>/</a:t>
            </a:r>
            <a:r>
              <a:rPr lang="en-US" sz="4400" dirty="0" err="1" smtClean="0">
                <a:solidFill>
                  <a:srgbClr val="FF0000"/>
                </a:solidFill>
              </a:rPr>
              <a:t>hacia</a:t>
            </a:r>
            <a:r>
              <a:rPr lang="en-US" sz="4400" dirty="0" smtClean="0">
                <a:solidFill>
                  <a:srgbClr val="FF0000"/>
                </a:solidFill>
              </a:rPr>
              <a:t> la </a:t>
            </a:r>
            <a:r>
              <a:rPr lang="en-US" sz="4400" dirty="0" err="1" smtClean="0">
                <a:solidFill>
                  <a:srgbClr val="FF0000"/>
                </a:solidFill>
              </a:rPr>
              <a:t>tarea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bien</a:t>
            </a:r>
            <a:r>
              <a:rPr lang="en-US" sz="4400" dirty="0" smtClean="0">
                <a:solidFill>
                  <a:srgbClr val="FF0000"/>
                </a:solidFill>
              </a:rPr>
              <a:t>.</a:t>
            </a:r>
            <a:endParaRPr lang="ru-RU" sz="44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44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4400" dirty="0" smtClean="0"/>
              <a:t>В Испании: </a:t>
            </a:r>
            <a:r>
              <a:rPr lang="en-US" sz="4400" dirty="0" smtClean="0">
                <a:solidFill>
                  <a:srgbClr val="FF0000"/>
                </a:solidFill>
              </a:rPr>
              <a:t>Victor ha </a:t>
            </a:r>
            <a:r>
              <a:rPr lang="en-US" sz="4400" dirty="0" err="1" smtClean="0">
                <a:solidFill>
                  <a:srgbClr val="FF0000"/>
                </a:solidFill>
              </a:rPr>
              <a:t>hecho</a:t>
            </a:r>
            <a:r>
              <a:rPr lang="en-US" sz="4400" dirty="0" smtClean="0">
                <a:solidFill>
                  <a:srgbClr val="FF0000"/>
                </a:solidFill>
              </a:rPr>
              <a:t> la </a:t>
            </a:r>
            <a:r>
              <a:rPr lang="en-US" sz="4400" dirty="0" err="1" smtClean="0">
                <a:solidFill>
                  <a:srgbClr val="FF0000"/>
                </a:solidFill>
              </a:rPr>
              <a:t>tarea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bien</a:t>
            </a:r>
            <a:r>
              <a:rPr lang="en-US" sz="4400" dirty="0" smtClean="0">
                <a:solidFill>
                  <a:srgbClr val="FF0000"/>
                </a:solidFill>
              </a:rPr>
              <a:t>.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в</a:t>
            </a:r>
            <a:r>
              <a:rPr lang="en-US" dirty="0" smtClean="0"/>
              <a:t>/</a:t>
            </a:r>
            <a:r>
              <a:rPr lang="ru-RU" dirty="0" smtClean="0"/>
              <a:t>на + (внутри или на плоскости)</a:t>
            </a:r>
          </a:p>
          <a:p>
            <a:pPr marL="0" indent="0" algn="just">
              <a:buNone/>
            </a:pPr>
            <a:r>
              <a:rPr lang="ru-RU" dirty="0" smtClean="0"/>
              <a:t>На столе, на кровати, на полу, на шкафу (в шкафу)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Испании: </a:t>
            </a:r>
            <a:r>
              <a:rPr lang="en-US" dirty="0" err="1" smtClean="0">
                <a:solidFill>
                  <a:srgbClr val="FF0000"/>
                </a:solidFill>
              </a:rPr>
              <a:t>sobre</a:t>
            </a:r>
            <a:r>
              <a:rPr lang="en-US" dirty="0" smtClean="0">
                <a:solidFill>
                  <a:srgbClr val="FF0000"/>
                </a:solidFill>
              </a:rPr>
              <a:t> la mesa, </a:t>
            </a:r>
            <a:r>
              <a:rPr lang="en-US" dirty="0" err="1" smtClean="0">
                <a:solidFill>
                  <a:srgbClr val="FF0000"/>
                </a:solidFill>
              </a:rPr>
              <a:t>sobre</a:t>
            </a:r>
            <a:r>
              <a:rPr lang="en-US" dirty="0" smtClean="0">
                <a:solidFill>
                  <a:srgbClr val="FF0000"/>
                </a:solidFill>
              </a:rPr>
              <a:t> la </a:t>
            </a:r>
            <a:r>
              <a:rPr lang="en-US" dirty="0" err="1" smtClean="0">
                <a:solidFill>
                  <a:srgbClr val="FF0000"/>
                </a:solidFill>
              </a:rPr>
              <a:t>cama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sobre</a:t>
            </a:r>
            <a:r>
              <a:rPr lang="en-US" dirty="0" smtClean="0">
                <a:solidFill>
                  <a:srgbClr val="FF0000"/>
                </a:solidFill>
              </a:rPr>
              <a:t> el </a:t>
            </a:r>
            <a:r>
              <a:rPr lang="en-US" dirty="0" err="1" smtClean="0">
                <a:solidFill>
                  <a:srgbClr val="FF0000"/>
                </a:solidFill>
              </a:rPr>
              <a:t>suelo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sobre</a:t>
            </a:r>
            <a:r>
              <a:rPr lang="en-US" dirty="0" smtClean="0">
                <a:solidFill>
                  <a:srgbClr val="FF0000"/>
                </a:solidFill>
              </a:rPr>
              <a:t> el </a:t>
            </a:r>
            <a:r>
              <a:rPr lang="en-US" dirty="0" err="1" smtClean="0">
                <a:solidFill>
                  <a:srgbClr val="FF0000"/>
                </a:solidFill>
              </a:rPr>
              <a:t>armario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dentro</a:t>
            </a:r>
            <a:r>
              <a:rPr lang="en-US" dirty="0" smtClean="0">
                <a:solidFill>
                  <a:srgbClr val="FF0000"/>
                </a:solidFill>
              </a:rPr>
              <a:t> del </a:t>
            </a:r>
            <a:r>
              <a:rPr lang="en-US" dirty="0" err="1" smtClean="0">
                <a:solidFill>
                  <a:srgbClr val="FF0000"/>
                </a:solidFill>
              </a:rPr>
              <a:t>armario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В Латинской Америке: </a:t>
            </a:r>
            <a:r>
              <a:rPr lang="en-US" dirty="0" err="1" smtClean="0">
                <a:solidFill>
                  <a:srgbClr val="FF0000"/>
                </a:solidFill>
              </a:rPr>
              <a:t>en</a:t>
            </a:r>
            <a:r>
              <a:rPr lang="en-US" dirty="0" smtClean="0">
                <a:solidFill>
                  <a:srgbClr val="FF0000"/>
                </a:solidFill>
              </a:rPr>
              <a:t> la mesa, </a:t>
            </a:r>
            <a:r>
              <a:rPr lang="en-US" dirty="0" err="1" smtClean="0">
                <a:solidFill>
                  <a:srgbClr val="FF0000"/>
                </a:solidFill>
              </a:rPr>
              <a:t>en</a:t>
            </a:r>
            <a:r>
              <a:rPr lang="en-US" dirty="0" smtClean="0">
                <a:solidFill>
                  <a:srgbClr val="FF0000"/>
                </a:solidFill>
              </a:rPr>
              <a:t> la </a:t>
            </a:r>
            <a:r>
              <a:rPr lang="en-US" dirty="0" err="1" smtClean="0">
                <a:solidFill>
                  <a:srgbClr val="FF0000"/>
                </a:solidFill>
              </a:rPr>
              <a:t>cama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en</a:t>
            </a:r>
            <a:r>
              <a:rPr lang="en-US" dirty="0" smtClean="0">
                <a:solidFill>
                  <a:srgbClr val="FF0000"/>
                </a:solidFill>
              </a:rPr>
              <a:t> el </a:t>
            </a:r>
            <a:r>
              <a:rPr lang="en-US" dirty="0" err="1" smtClean="0">
                <a:solidFill>
                  <a:srgbClr val="FF0000"/>
                </a:solidFill>
              </a:rPr>
              <a:t>suelo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en</a:t>
            </a:r>
            <a:r>
              <a:rPr lang="en-US" dirty="0" smtClean="0">
                <a:solidFill>
                  <a:srgbClr val="FF0000"/>
                </a:solidFill>
              </a:rPr>
              <a:t> el </a:t>
            </a:r>
            <a:r>
              <a:rPr lang="en-US" dirty="0" err="1" smtClean="0">
                <a:solidFill>
                  <a:srgbClr val="FF0000"/>
                </a:solidFill>
              </a:rPr>
              <a:t>armario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en</a:t>
            </a:r>
            <a:r>
              <a:rPr lang="en-US" dirty="0" smtClean="0">
                <a:solidFill>
                  <a:srgbClr val="FF0000"/>
                </a:solidFill>
              </a:rPr>
              <a:t> el </a:t>
            </a:r>
            <a:r>
              <a:rPr lang="en-US" dirty="0" err="1" smtClean="0">
                <a:solidFill>
                  <a:srgbClr val="FF0000"/>
                </a:solidFill>
              </a:rPr>
              <a:t>armario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sz="3000" dirty="0" smtClean="0">
              <a:solidFill>
                <a:srgbClr val="FF0000"/>
              </a:solidFill>
            </a:endParaRPr>
          </a:p>
          <a:p>
            <a:r>
              <a:rPr lang="ru-RU" sz="3000" dirty="0" smtClean="0">
                <a:solidFill>
                  <a:srgbClr val="FF0000"/>
                </a:solidFill>
              </a:rPr>
              <a:t>Отсутствие формы 2 лица множественного числа «вы»;</a:t>
            </a:r>
          </a:p>
          <a:p>
            <a:r>
              <a:rPr lang="ru-RU" sz="3000" dirty="0" smtClean="0">
                <a:solidFill>
                  <a:srgbClr val="FF0000"/>
                </a:solidFill>
              </a:rPr>
              <a:t>Неправильное употребление грамматической конструкции «Играть во что»;</a:t>
            </a:r>
          </a:p>
          <a:p>
            <a:r>
              <a:rPr lang="ru-RU" sz="3000" dirty="0" smtClean="0">
                <a:solidFill>
                  <a:srgbClr val="FF0000"/>
                </a:solidFill>
              </a:rPr>
              <a:t>Отсутствие перфективных грамматических конструкций;</a:t>
            </a:r>
          </a:p>
          <a:p>
            <a:r>
              <a:rPr lang="ru-RU" sz="3000" dirty="0" smtClean="0">
                <a:solidFill>
                  <a:srgbClr val="FF0000"/>
                </a:solidFill>
              </a:rPr>
              <a:t>Отсутствие дифференциации «на плоскости» и «внутри».</a:t>
            </a:r>
          </a:p>
          <a:p>
            <a:endParaRPr lang="ru-RU" dirty="0"/>
          </a:p>
        </p:txBody>
      </p:sp>
      <p:sp>
        <p:nvSpPr>
          <p:cNvPr id="6" name="Управляющая кнопка: справка 5">
            <a:hlinkClick r:id="" action="ppaction://noaction" highlightClick="1"/>
          </p:cNvPr>
          <p:cNvSpPr/>
          <p:nvPr/>
        </p:nvSpPr>
        <p:spPr>
          <a:xfrm>
            <a:off x="5715008" y="357166"/>
            <a:ext cx="1143008" cy="1214446"/>
          </a:xfrm>
          <a:prstGeom prst="actionButtonHelp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справка 6">
            <a:hlinkClick r:id="" action="ppaction://noaction" highlightClick="1"/>
          </p:cNvPr>
          <p:cNvSpPr/>
          <p:nvPr/>
        </p:nvSpPr>
        <p:spPr>
          <a:xfrm>
            <a:off x="3857620" y="214290"/>
            <a:ext cx="1143008" cy="1214446"/>
          </a:xfrm>
          <a:prstGeom prst="actionButtonHelp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справка 7">
            <a:hlinkClick r:id="" action="ppaction://noaction" highlightClick="1"/>
          </p:cNvPr>
          <p:cNvSpPr/>
          <p:nvPr/>
        </p:nvSpPr>
        <p:spPr>
          <a:xfrm>
            <a:off x="1857356" y="428604"/>
            <a:ext cx="1143008" cy="1214446"/>
          </a:xfrm>
          <a:prstGeom prst="actionButtonHelp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229600" cy="1728192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Спасибо за внимание!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8319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da9e5f87cfb33658d1c272acf84e2f6de161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228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Bahnschrift Light</vt:lpstr>
      <vt:lpstr>Calibri</vt:lpstr>
      <vt:lpstr>Тема Office</vt:lpstr>
      <vt:lpstr>Доклад на тему:  «Основные проблемы изучения грамматики русского языка элементарного уровня студентами стран Латинской Америки»</vt:lpstr>
      <vt:lpstr>Личные местоимения</vt:lpstr>
      <vt:lpstr>Спряжение глаголов настоящего времени</vt:lpstr>
      <vt:lpstr>Притяжательные местоимения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Making comparison</dc:title>
  <dc:creator>obstinate</dc:creator>
  <cp:lastModifiedBy>user1</cp:lastModifiedBy>
  <cp:revision>46</cp:revision>
  <dcterms:modified xsi:type="dcterms:W3CDTF">2024-01-27T18:19:52Z</dcterms:modified>
</cp:coreProperties>
</file>