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68" r:id="rId2"/>
    <p:sldId id="270" r:id="rId3"/>
    <p:sldId id="266" r:id="rId4"/>
    <p:sldId id="267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662" autoAdjust="0"/>
  </p:normalViewPr>
  <p:slideViewPr>
    <p:cSldViewPr>
      <p:cViewPr varScale="1">
        <p:scale>
          <a:sx n="66" d="100"/>
          <a:sy n="66" d="100"/>
        </p:scale>
        <p:origin x="13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6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7060CC-C80A-42A6-9540-205D3287D391}"/>
              </a:ext>
            </a:extLst>
          </p:cNvPr>
          <p:cNvSpPr txBox="1"/>
          <p:nvPr/>
        </p:nvSpPr>
        <p:spPr>
          <a:xfrm>
            <a:off x="755576" y="1412776"/>
            <a:ext cx="763284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Способы преодоления трудностей при полностью дистанционном обучении</a:t>
            </a:r>
          </a:p>
          <a:p>
            <a:endParaRPr lang="ru-RU" sz="2800" b="1" dirty="0"/>
          </a:p>
          <a:p>
            <a:pPr algn="r"/>
            <a:endParaRPr lang="ru-RU" sz="2800" b="1" dirty="0"/>
          </a:p>
          <a:p>
            <a:pPr algn="r"/>
            <a:r>
              <a:rPr lang="ru-RU" sz="2400" dirty="0" err="1"/>
              <a:t>Зав.кафедрой</a:t>
            </a:r>
            <a:r>
              <a:rPr lang="ru-RU" sz="2400" dirty="0"/>
              <a:t> русского языка </a:t>
            </a:r>
          </a:p>
          <a:p>
            <a:pPr algn="r"/>
            <a:r>
              <a:rPr lang="ru-RU" sz="2400" dirty="0" err="1"/>
              <a:t>предбакалаврской</a:t>
            </a:r>
            <a:r>
              <a:rPr lang="ru-RU" sz="2400" dirty="0"/>
              <a:t> подготовки </a:t>
            </a:r>
          </a:p>
          <a:p>
            <a:pPr algn="r"/>
            <a:r>
              <a:rPr lang="ru-RU" sz="2400" dirty="0"/>
              <a:t>Д.А. Иванова</a:t>
            </a:r>
          </a:p>
        </p:txBody>
      </p:sp>
    </p:spTree>
    <p:extLst>
      <p:ext uri="{BB962C8B-B14F-4D97-AF65-F5344CB8AC3E}">
        <p14:creationId xmlns:p14="http://schemas.microsoft.com/office/powerpoint/2010/main" val="8574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6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7060CC-C80A-42A6-9540-205D3287D391}"/>
              </a:ext>
            </a:extLst>
          </p:cNvPr>
          <p:cNvSpPr txBox="1"/>
          <p:nvPr/>
        </p:nvSpPr>
        <p:spPr>
          <a:xfrm>
            <a:off x="755576" y="1412776"/>
            <a:ext cx="76328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На подготовительном факультете реализуется 19 дополнительных общеобразовательных программ.</a:t>
            </a:r>
          </a:p>
          <a:p>
            <a:endParaRPr lang="ru-RU" sz="2800" dirty="0"/>
          </a:p>
          <a:p>
            <a:pPr algn="l"/>
            <a:r>
              <a:rPr lang="ru-RU" sz="2400" b="1" i="0" dirty="0">
                <a:effectLst/>
              </a:rPr>
              <a:t>Дополнительная общеразвивающая</a:t>
            </a:r>
          </a:p>
          <a:p>
            <a:pPr algn="l"/>
            <a:r>
              <a:rPr lang="ru-RU" sz="2400" b="1" i="0" dirty="0">
                <a:effectLst/>
              </a:rPr>
              <a:t>программа, обеспечивающая подготовку</a:t>
            </a:r>
          </a:p>
          <a:p>
            <a:pPr algn="l"/>
            <a:r>
              <a:rPr lang="ru-RU" sz="2400" b="1" i="0" dirty="0">
                <a:effectLst/>
              </a:rPr>
              <a:t>иностранных граждан к освоению</a:t>
            </a:r>
          </a:p>
          <a:p>
            <a:pPr algn="l"/>
            <a:r>
              <a:rPr lang="ru-RU" sz="2400" b="1" i="0" dirty="0">
                <a:effectLst/>
              </a:rPr>
              <a:t>профессиональных образовательных</a:t>
            </a:r>
          </a:p>
          <a:p>
            <a:pPr algn="l"/>
            <a:r>
              <a:rPr lang="ru-RU" sz="2400" b="1" i="0" dirty="0">
                <a:effectLst/>
              </a:rPr>
              <a:t>программ на русском языке (нулевой</a:t>
            </a:r>
          </a:p>
          <a:p>
            <a:pPr algn="l"/>
            <a:r>
              <a:rPr lang="ru-RU" sz="2400" b="1" i="0" dirty="0">
                <a:effectLst/>
              </a:rPr>
              <a:t>уровень владения русским языком – А0)</a:t>
            </a:r>
          </a:p>
          <a:p>
            <a:pPr algn="l"/>
            <a:r>
              <a:rPr lang="ru-RU" sz="2400" b="1" i="0" dirty="0">
                <a:effectLst/>
              </a:rPr>
              <a:t>(на базе цифрового образовательного</a:t>
            </a:r>
          </a:p>
          <a:p>
            <a:pPr algn="l"/>
            <a:r>
              <a:rPr lang="ru-RU" sz="2400" b="1" i="0" dirty="0">
                <a:effectLst/>
              </a:rPr>
              <a:t>ресурса).</a:t>
            </a:r>
          </a:p>
        </p:txBody>
      </p:sp>
    </p:spTree>
    <p:extLst>
      <p:ext uri="{BB962C8B-B14F-4D97-AF65-F5344CB8AC3E}">
        <p14:creationId xmlns:p14="http://schemas.microsoft.com/office/powerpoint/2010/main" val="222755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6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A05FD5E-336B-4FAF-A3FA-2D28AFFFB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864738"/>
            <a:ext cx="8280920" cy="512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1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6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5244B1A-51F7-41B3-859D-2AA537CC7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28771"/>
            <a:ext cx="8064896" cy="500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0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6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F7BC89-E28F-4079-8812-977639A1A5C2}"/>
              </a:ext>
            </a:extLst>
          </p:cNvPr>
          <p:cNvSpPr txBox="1"/>
          <p:nvPr/>
        </p:nvSpPr>
        <p:spPr>
          <a:xfrm>
            <a:off x="575556" y="908720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Способы достижения эффективности обучения:</a:t>
            </a:r>
          </a:p>
          <a:p>
            <a:r>
              <a:rPr lang="ru-RU" sz="2400" dirty="0"/>
              <a:t>- цифровая образовательная платформа </a:t>
            </a:r>
            <a:r>
              <a:rPr lang="en-US" sz="2400" dirty="0" err="1"/>
              <a:t>Studerus</a:t>
            </a:r>
            <a:r>
              <a:rPr lang="en-US" sz="2400" dirty="0"/>
              <a:t> (</a:t>
            </a:r>
            <a:r>
              <a:rPr lang="ru-RU" sz="2400" dirty="0"/>
              <a:t>видео, упражнения, тренажёры);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постоянное использование иллюстративного материала;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жёсткие требования к дисциплине и постоянному выполнению домашнего задания;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большой процент отчисления.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  <a:p>
            <a:r>
              <a:rPr lang="ru-RU" sz="2400" b="1" dirty="0"/>
              <a:t>Вопросы, не имеющие решения: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низкий уровень мотивации слушателей;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отсутствие языковой среды и достаточного объёма разговорной практики;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сложность проведения контроля</a:t>
            </a:r>
            <a:r>
              <a:rPr lang="ru-RU" sz="20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0353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1453</TotalTime>
  <Words>120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Georgia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Иванова Дарья Александровна</cp:lastModifiedBy>
  <cp:revision>96</cp:revision>
  <dcterms:created xsi:type="dcterms:W3CDTF">2018-10-26T16:34:35Z</dcterms:created>
  <dcterms:modified xsi:type="dcterms:W3CDTF">2024-01-25T07:19:02Z</dcterms:modified>
</cp:coreProperties>
</file>