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80" r:id="rId4"/>
    <p:sldId id="274" r:id="rId5"/>
    <p:sldId id="275" r:id="rId6"/>
    <p:sldId id="276" r:id="rId7"/>
    <p:sldId id="277" r:id="rId8"/>
    <p:sldId id="279" r:id="rId9"/>
    <p:sldId id="278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42" autoAdjust="0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BDCD-EBE6-4678-8413-13BFAA387E1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70D4-9143-4E91-8959-8D963457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7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4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1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00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0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4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0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9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7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0" y="17381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387"/>
            <a:ext cx="1152128" cy="1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564" y="2605139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ПРОФЕССИОНАЛЬНЫЙ КОМПОНЕНТ ДИСЦИПЛИНЫ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«НАУЧНЫЙ СТИЛЬ РЕЧИ» ДЛЯ ИНОСТРАННЫХ СЛУШАТЕЛЕЙ ПОДГОТОВИТЕЛЬНОГО ФАКУЛЬТЕТА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339753" y="2058086"/>
            <a:ext cx="44644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2200" y="4031085"/>
            <a:ext cx="266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 smtClean="0">
                <a:solidFill>
                  <a:schemeClr val="bg1"/>
                </a:solidFill>
              </a:rPr>
              <a:t>Азитова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Г</a:t>
            </a:r>
            <a:r>
              <a:rPr lang="ru-RU" sz="1400" b="1" dirty="0" smtClean="0">
                <a:solidFill>
                  <a:schemeClr val="bg1"/>
                </a:solidFill>
              </a:rPr>
              <a:t>.Ш.,  </a:t>
            </a:r>
            <a:r>
              <a:rPr lang="ru-RU" sz="1400" b="1" dirty="0" err="1" smtClean="0">
                <a:solidFill>
                  <a:schemeClr val="bg1"/>
                </a:solidFill>
              </a:rPr>
              <a:t>к.п.н</a:t>
            </a:r>
            <a:r>
              <a:rPr lang="ru-RU" sz="1400" b="1" dirty="0" smtClean="0">
                <a:solidFill>
                  <a:schemeClr val="bg1"/>
                </a:solidFill>
              </a:rPr>
              <a:t>., доцент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кафедры русского языка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предбакалаврской подготовки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1673" y="1548555"/>
            <a:ext cx="89279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sz="1400" b="1" dirty="0">
                <a:solidFill>
                  <a:schemeClr val="bg1"/>
                </a:solidFill>
              </a:rPr>
              <a:t>ИТОГОВАЯ НАУЧНАЯ КОНФЕРЕНЦИЯ СОТРУДНИКОВ </a:t>
            </a:r>
            <a:r>
              <a:rPr lang="ru-RU" sz="1400" b="1" dirty="0" smtClean="0">
                <a:solidFill>
                  <a:schemeClr val="bg1"/>
                </a:solidFill>
              </a:rPr>
              <a:t>КАЗАНСКОГО УНИВЕРСИТЕТА за 2023 год</a:t>
            </a:r>
            <a:endParaRPr lang="ru-RU" sz="1400" b="1" dirty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1400" b="1" dirty="0">
                <a:solidFill>
                  <a:schemeClr val="lt1"/>
                </a:solidFill>
              </a:rPr>
              <a:t>Подготовительный факультет для иностранных учащихся КФУ</a:t>
            </a:r>
          </a:p>
          <a:p>
            <a:pPr algn="ctr"/>
            <a:r>
              <a:rPr lang="ru-RU" sz="1400" b="1" dirty="0" smtClean="0">
                <a:solidFill>
                  <a:schemeClr val="lt1"/>
                </a:solidFill>
              </a:rPr>
              <a:t>Секция</a:t>
            </a:r>
            <a:r>
              <a:rPr lang="ru-RU" sz="1400" b="1" dirty="0">
                <a:solidFill>
                  <a:schemeClr val="lt1"/>
                </a:solidFill>
              </a:rPr>
              <a:t>:</a:t>
            </a:r>
            <a:r>
              <a:rPr lang="ru-RU" sz="1400" dirty="0">
                <a:solidFill>
                  <a:schemeClr val="lt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Актуальные проблемы методики преподавания русского языка как иностранного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84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0" y="1786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1152128" cy="1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7136" y="267494"/>
            <a:ext cx="766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</a:rPr>
              <a:t>ИТОГОВАЯ НАУЧНАЯ КОНФЕРЕНЦИЯ СОТРУДНИКОВ 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</a:rPr>
              <a:t>КАЗАНСКОГО УНИВЕРСИТЕТА за 2023 год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b="1" dirty="0" smtClean="0">
                <a:solidFill>
                  <a:schemeClr val="lt1"/>
                </a:solidFill>
              </a:rPr>
              <a:t>Подготовительный факультет для иностранных учащихся КФУ</a:t>
            </a:r>
          </a:p>
          <a:p>
            <a:pPr lvl="0" algn="ctr">
              <a:buClr>
                <a:srgbClr val="000000"/>
              </a:buClr>
              <a:buSzPts val="1100"/>
            </a:pPr>
            <a:endParaRPr lang="ru-RU" b="1" dirty="0" smtClean="0">
              <a:solidFill>
                <a:schemeClr val="lt1"/>
              </a:solidFill>
            </a:endParaRPr>
          </a:p>
        </p:txBody>
      </p:sp>
      <p:sp>
        <p:nvSpPr>
          <p:cNvPr id="7" name="Google Shape;898;g89d9307d70_13_164"/>
          <p:cNvSpPr txBox="1"/>
          <p:nvPr/>
        </p:nvSpPr>
        <p:spPr>
          <a:xfrm>
            <a:off x="1727176" y="3083142"/>
            <a:ext cx="5941168" cy="35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67"/>
              <a:buFont typeface="Arial"/>
              <a:buNone/>
            </a:pPr>
            <a:r>
              <a:rPr lang="en-US" sz="3600" b="1" i="0" u="none" strike="noStrike" cap="none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Спасибо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за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внимание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!</a:t>
            </a:r>
            <a:endParaRPr sz="3600" b="1" i="0" u="none" strike="noStrike" cap="none" dirty="0">
              <a:solidFill>
                <a:schemeClr val="bg1"/>
              </a:solidFill>
              <a:latin typeface="PT Sans" panose="020B0503020203020204" pitchFamily="34" charset="-52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52153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b="1" dirty="0">
                <a:solidFill>
                  <a:schemeClr val="lt1"/>
                </a:solidFill>
              </a:rPr>
              <a:t>Секция:</a:t>
            </a:r>
            <a:r>
              <a:rPr lang="ru-RU" dirty="0">
                <a:solidFill>
                  <a:schemeClr val="lt1"/>
                </a:solidFill>
              </a:rPr>
              <a:t> 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b="1" dirty="0">
                <a:solidFill>
                  <a:schemeClr val="bg1"/>
                </a:solidFill>
              </a:rPr>
              <a:t>Актуальные проблемы методики преподавания русского языка как иностранного</a:t>
            </a:r>
            <a:endParaRPr lang="ru-RU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5753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профессиональной компетенции начинается уже на подготовительном курсе обучения в вузе</a:t>
            </a:r>
            <a:endParaRPr lang="ru-RU" dirty="0"/>
          </a:p>
        </p:txBody>
      </p:sp>
      <p:pic>
        <p:nvPicPr>
          <p:cNvPr id="1026" name="Picture 2" descr="Компетенции руководите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97172"/>
            <a:ext cx="4752528" cy="28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795886"/>
            <a:ext cx="799288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этим особое внимание на подготовительном этапе обучения уделяется профессиональному наполнению дисциплин «Русский язык как иностранный. Научный стиль речи».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9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4851" y="87534"/>
            <a:ext cx="799963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учебные пособия по НСР можно разделить на четыре большие группы: 1) гуманитарного направления, 2) инженерного направления и 3) медико-биологического направления, 4) для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смешанных групп.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38" y="1279529"/>
            <a:ext cx="1728192" cy="2228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80" y="3605642"/>
            <a:ext cx="1183382" cy="1728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50" y="3311743"/>
            <a:ext cx="1340751" cy="1922923"/>
          </a:xfrm>
          <a:prstGeom prst="rect">
            <a:avLst/>
          </a:prstGeom>
        </p:spPr>
      </p:pic>
      <p:pic>
        <p:nvPicPr>
          <p:cNvPr id="2050" name="Picture 2" descr="Научный стиль речи для начинающих, Медико-биологический профиль,  Учебно-методическое пособие, Гладышева М.К., Самуйлова Т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25576"/>
            <a:ext cx="1269176" cy="17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учный стиль речи. Комплексные контроли для иностранных студентов  предвузовской подготовки | НТБ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77" y="991497"/>
            <a:ext cx="1052723" cy="15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41" y="1280655"/>
            <a:ext cx="1979690" cy="2799780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32775"/>
              </p:ext>
            </p:extLst>
          </p:nvPr>
        </p:nvGraphicFramePr>
        <p:xfrm>
          <a:off x="4530638" y="1314025"/>
          <a:ext cx="1657988" cy="226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11" imgW="6078119" imgH="9071325" progId="Word.Document.12">
                  <p:embed/>
                </p:oleObj>
              </mc:Choice>
              <mc:Fallback>
                <p:oleObj name="Документ" r:id="rId11" imgW="6078119" imgH="9071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30638" y="1314025"/>
                        <a:ext cx="1657988" cy="226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01554" y="1534362"/>
            <a:ext cx="1644017" cy="209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КАЗАНСКИЙ ФЕДЕРАЛЬНЫЙ УНИВЕРСИТЕТ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 ФАКУЛЬТЕТ ДЛЯ ИНОСТРАННЫХ УЧАЩИХСЯ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гуманитарных </a:t>
            </a:r>
            <a:r>
              <a:rPr lang="ru-RU" sz="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</a:t>
            </a:r>
            <a:r>
              <a:rPr lang="ru-RU" sz="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ЯЗЫК КАК ИНОСТРАННЫЙ</a:t>
            </a:r>
            <a:endParaRPr lang="ru-R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Вводно-предметные уроки по химии и биологии</a:t>
            </a:r>
            <a:endParaRPr lang="ru-RU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Учебно-методическое </a:t>
            </a:r>
            <a:r>
              <a:rPr lang="ru-RU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по русскому </a:t>
            </a:r>
            <a:r>
              <a:rPr lang="ru-RU" sz="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языку  </a:t>
            </a:r>
            <a:r>
              <a:rPr lang="ru-RU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иностранных слушателей медико-биологической направленности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КАЗАНЬ 2019</a:t>
            </a:r>
            <a:endParaRPr lang="ru-RU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851" y="195486"/>
            <a:ext cx="7999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этой дисциплины направлено на обеспечение эффективного общения для академического и профессионального взаимодействия будущих специалистов и 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 научному общению. </a:t>
            </a:r>
            <a:endParaRPr lang="ru-RU" dirty="0"/>
          </a:p>
        </p:txBody>
      </p:sp>
      <p:pic>
        <p:nvPicPr>
          <p:cNvPr id="3074" name="Picture 2" descr="Что такое научный стиль и как им пользоваться при выполнении студенческих и  научных работ? (понятие, основные правила и требования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6" y="1336193"/>
            <a:ext cx="4179533" cy="35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Что такое научный стиль и как им пользоваться при выполнении студенческих и  научных работ? (понятие, основные правила и требования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336194"/>
            <a:ext cx="3888432" cy="30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6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аучный стиль: свойства и жанры | РИТОРУ.Р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5" y="2427734"/>
            <a:ext cx="25657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851" y="105468"/>
            <a:ext cx="8143653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этим необходимо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различать жанры научного стиля речи и уделять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формированию коммуникативной компетенции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практического владения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базовым современным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русским литературным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языком,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навыков публичной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культурно-речевыми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критериями и нормами речевого этикета.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такой подход существенно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 развивать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коммуникативную базу слушателя и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 к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серьезной будущей учебе в университете уже в качестве студента.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чевой этикет - презентация онлай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1993" r="11845" b="4375"/>
          <a:stretch/>
        </p:blipFill>
        <p:spPr bwMode="auto">
          <a:xfrm>
            <a:off x="6516216" y="2427734"/>
            <a:ext cx="2448272" cy="27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чевой этикет | Eduard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5777" r="16823" b="8069"/>
          <a:stretch/>
        </p:blipFill>
        <p:spPr bwMode="auto">
          <a:xfrm>
            <a:off x="3923928" y="2643758"/>
            <a:ext cx="23042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1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0540"/>
            <a:ext cx="8208912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работы и наблюдения показали, что самые серьезные трудности у иностранных учащихся возникают при подготовке устных публичных выступлений на конференциях, при написании небольших докладов.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НСР, думается, необходимо знакомить с риторическими приемами, типами устной публичной речи, культурой научной коммуникации. Необходимо научить иностранных учащихся с правилами написания реферата, выступления, научного доклада.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oki7.vkusercdn.ru/i?r=BDHElZJBPNKGuFyY-akIDfgnYqitgbtcAm0PbUFZJ25Ke-fhySYy5I7VMpIl_VykyK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03253"/>
            <a:ext cx="3744416" cy="23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03253"/>
            <a:ext cx="3664344" cy="23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23478"/>
            <a:ext cx="7776864" cy="23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Представляя образцы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стиля речи, и обучая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иностранных учащихся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выступать перед аудиторией с элементарными небольшими докладами по теме занятия, преподаватель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слушателей преодолевать психологический дискомфорт публичного выступления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сформирует в них  навыки использования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научного стиля речи, т.е.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 цель предмета НСР и подготовит иностранных слушателей 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дальнейшей успешной учебе в вузе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9702"/>
            <a:ext cx="63367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851" y="87534"/>
            <a:ext cx="785562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данной дисциплине проходит эффективнее, если оно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 навыки использования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научного стиля речи на практике.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как слушатели могут такие навыки получить, если они не знают какие стили вообще существуют? Как отличить разные стили речи? Во многих учебных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пособиях по НСР для иностранных учащихся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этом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 нет никакой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информации. Начало занятий должно проходить с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объяснения и демонстрации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том, что такое стиль и какие стили встречаются в речи.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79970"/>
            <a:ext cx="4032448" cy="2640052"/>
          </a:xfrm>
          <a:prstGeom prst="rect">
            <a:avLst/>
          </a:prstGeom>
        </p:spPr>
      </p:pic>
      <p:pic>
        <p:nvPicPr>
          <p:cNvPr id="2050" name="Picture 2" descr="стиль речи это ка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b="12738"/>
          <a:stretch/>
        </p:blipFill>
        <p:spPr bwMode="auto">
          <a:xfrm>
            <a:off x="847048" y="2379970"/>
            <a:ext cx="3364912" cy="27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851" y="109733"/>
            <a:ext cx="799963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Комплексное содержание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занятий по научному стилю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речи, по нашему мнению, должно складывается из: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формирования и развития речевых навыков и умений, требующихся для общения в учебно-научной сфере;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овладения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необходимыми языковыми средствами научной письменной речи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(докладная, заявление, текст выступления и т.д.);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усвоения определенного минимума научных слов-клише содержательного характера.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33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1742</TotalTime>
  <Words>846</Words>
  <Application>Microsoft Office PowerPoint</Application>
  <PresentationFormat>Экран (16:9)</PresentationFormat>
  <Paragraphs>78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PT Sans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Шафигуллин Марат Шарифуллович</dc:creator>
  <cp:lastModifiedBy>user1</cp:lastModifiedBy>
  <cp:revision>106</cp:revision>
  <dcterms:created xsi:type="dcterms:W3CDTF">2020-07-15T10:53:07Z</dcterms:created>
  <dcterms:modified xsi:type="dcterms:W3CDTF">2024-01-03T10:46:51Z</dcterms:modified>
</cp:coreProperties>
</file>