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8"/>
  </p:notesMasterIdLst>
  <p:sldIdLst>
    <p:sldId id="267" r:id="rId2"/>
    <p:sldId id="268" r:id="rId3"/>
    <p:sldId id="271" r:id="rId4"/>
    <p:sldId id="274" r:id="rId5"/>
    <p:sldId id="277" r:id="rId6"/>
    <p:sldId id="272" r:id="rId7"/>
    <p:sldId id="280" r:id="rId8"/>
    <p:sldId id="275" r:id="rId9"/>
    <p:sldId id="281" r:id="rId10"/>
    <p:sldId id="278" r:id="rId11"/>
    <p:sldId id="279" r:id="rId12"/>
    <p:sldId id="276" r:id="rId13"/>
    <p:sldId id="282" r:id="rId14"/>
    <p:sldId id="283" r:id="rId15"/>
    <p:sldId id="28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48" autoAdjust="0"/>
  </p:normalViewPr>
  <p:slideViewPr>
    <p:cSldViewPr>
      <p:cViewPr>
        <p:scale>
          <a:sx n="75" d="100"/>
          <a:sy n="75" d="100"/>
        </p:scale>
        <p:origin x="-110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8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F107-73B4-4E4F-8500-B7673DADEF96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F295-8490-4455-8904-CBDD668CE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6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ratorykfu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prepschool.kpfu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eparatorykfu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prepschool.kpf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iskpfu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.kpfu.ru/information-for-preparatory-school-stude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Cp35jSa1nsVWxUG3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zalalova.regina@mail.ru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mailto:armukhametov@kpfu.ru" TargetMode="External"/><Relationship Id="rId5" Type="http://schemas.openxmlformats.org/officeDocument/2006/relationships/hyperlink" Target="mailto:Kafedra.rus.kfu@yandex.ru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mailto:eshimkovich@mail.ru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38164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Казанский (Приволжский) федеральный университет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Подготовительный факультет </a:t>
            </a:r>
            <a:br>
              <a:rPr lang="ru-RU" sz="2800" b="1" dirty="0" smtClean="0"/>
            </a:br>
            <a:r>
              <a:rPr lang="ru-RU" sz="2800" b="1" dirty="0" smtClean="0"/>
              <a:t>для иностранных учащихся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7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09140"/>
              </p:ext>
            </p:extLst>
          </p:nvPr>
        </p:nvGraphicFramePr>
        <p:xfrm>
          <a:off x="107503" y="3140968"/>
          <a:ext cx="8945925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1"/>
                <a:gridCol w="1656184"/>
                <a:gridCol w="1885114"/>
                <a:gridCol w="2004342"/>
                <a:gridCol w="1600084"/>
              </a:tblGrid>
              <a:tr h="1761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семестр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20" dirty="0" smtClean="0">
                          <a:effectLst/>
                        </a:rPr>
                        <a:t>(</a:t>
                      </a:r>
                      <a:r>
                        <a:rPr lang="ru-RU" sz="2400" spc="-120" dirty="0">
                          <a:effectLst/>
                        </a:rPr>
                        <a:t>19 недель)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Зимняя сессия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Каникулы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en-US" sz="2400" dirty="0" smtClean="0">
                          <a:effectLst/>
                        </a:rPr>
                        <a:t>1</a:t>
                      </a:r>
                      <a:r>
                        <a:rPr lang="ru-RU" sz="2400" dirty="0" smtClean="0">
                          <a:effectLst/>
                        </a:rPr>
                        <a:t> неделя)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семестр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-120" dirty="0">
                          <a:effectLst/>
                        </a:rPr>
                        <a:t>(18 недель)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Летняя сессия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6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0</a:t>
                      </a:r>
                      <a:r>
                        <a:rPr lang="en-US" sz="1900" dirty="0" smtClean="0">
                          <a:effectLst/>
                        </a:rPr>
                        <a:t>5</a:t>
                      </a:r>
                      <a:r>
                        <a:rPr lang="ru-RU" sz="1900" dirty="0" smtClean="0">
                          <a:effectLst/>
                        </a:rPr>
                        <a:t>.09.202</a:t>
                      </a:r>
                      <a:r>
                        <a:rPr lang="en-US" sz="1900" dirty="0" smtClean="0">
                          <a:effectLst/>
                        </a:rPr>
                        <a:t>2</a:t>
                      </a:r>
                      <a:r>
                        <a:rPr lang="ru-RU" sz="1900" dirty="0">
                          <a:effectLst/>
                        </a:rPr>
                        <a:t> –</a:t>
                      </a:r>
                      <a:r>
                        <a:rPr lang="ru-RU" sz="1900" dirty="0" smtClean="0">
                          <a:effectLst/>
                        </a:rPr>
                        <a:t>1</a:t>
                      </a:r>
                      <a:r>
                        <a:rPr lang="en-US" sz="1900" dirty="0" smtClean="0">
                          <a:effectLst/>
                        </a:rPr>
                        <a:t>5</a:t>
                      </a:r>
                      <a:r>
                        <a:rPr lang="ru-RU" sz="1900" dirty="0" smtClean="0">
                          <a:effectLst/>
                        </a:rPr>
                        <a:t>.01.202</a:t>
                      </a:r>
                      <a:r>
                        <a:rPr lang="en-US" sz="1900" dirty="0" smtClean="0">
                          <a:effectLst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1</a:t>
                      </a:r>
                      <a:r>
                        <a:rPr lang="en-US" sz="1900" dirty="0" smtClean="0">
                          <a:effectLst/>
                        </a:rPr>
                        <a:t>6</a:t>
                      </a:r>
                      <a:r>
                        <a:rPr lang="ru-RU" sz="1900" dirty="0" smtClean="0">
                          <a:effectLst/>
                        </a:rPr>
                        <a:t>.01.202</a:t>
                      </a:r>
                      <a:r>
                        <a:rPr lang="en-US" sz="1900" dirty="0" smtClean="0">
                          <a:effectLst/>
                        </a:rPr>
                        <a:t>3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r>
                        <a:rPr lang="ru-RU" sz="1900" dirty="0" smtClean="0">
                          <a:effectLst/>
                        </a:rPr>
                        <a:t>–2</a:t>
                      </a:r>
                      <a:r>
                        <a:rPr lang="en-US" sz="1900" dirty="0" smtClean="0">
                          <a:effectLst/>
                        </a:rPr>
                        <a:t>2</a:t>
                      </a:r>
                      <a:r>
                        <a:rPr lang="ru-RU" sz="1900" dirty="0" smtClean="0">
                          <a:effectLst/>
                        </a:rPr>
                        <a:t>.01.202</a:t>
                      </a:r>
                      <a:r>
                        <a:rPr lang="en-US" sz="1900" dirty="0" smtClean="0">
                          <a:effectLst/>
                        </a:rPr>
                        <a:t>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23</a:t>
                      </a:r>
                      <a:r>
                        <a:rPr lang="ru-RU" sz="1900" dirty="0" smtClean="0">
                          <a:effectLst/>
                        </a:rPr>
                        <a:t>.01.2023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r>
                        <a:rPr lang="ru-RU" sz="1900" dirty="0" smtClean="0">
                          <a:effectLst/>
                        </a:rPr>
                        <a:t>–29.01.2023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</a:t>
                      </a:r>
                      <a:r>
                        <a:rPr lang="ru-RU" sz="1900" dirty="0" smtClean="0">
                          <a:effectLst/>
                        </a:rPr>
                        <a:t>0.0</a:t>
                      </a:r>
                      <a:r>
                        <a:rPr lang="en-US" sz="1900" dirty="0" smtClean="0">
                          <a:effectLst/>
                        </a:rPr>
                        <a:t>1</a:t>
                      </a:r>
                      <a:r>
                        <a:rPr lang="ru-RU" sz="1900" dirty="0" smtClean="0">
                          <a:effectLst/>
                        </a:rPr>
                        <a:t>.2023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r>
                        <a:rPr lang="ru-RU" sz="1900" dirty="0" smtClean="0">
                          <a:effectLst/>
                        </a:rPr>
                        <a:t>–</a:t>
                      </a:r>
                      <a:r>
                        <a:rPr lang="en-US" sz="1900" dirty="0" smtClean="0">
                          <a:effectLst/>
                        </a:rPr>
                        <a:t>0</a:t>
                      </a:r>
                      <a:r>
                        <a:rPr lang="ru-RU" sz="1900" dirty="0" smtClean="0">
                          <a:effectLst/>
                        </a:rPr>
                        <a:t>4.06.2023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0</a:t>
                      </a:r>
                      <a:r>
                        <a:rPr lang="ru-RU" sz="1900" dirty="0" smtClean="0">
                          <a:effectLst/>
                        </a:rPr>
                        <a:t>5.06.2023</a:t>
                      </a:r>
                      <a:r>
                        <a:rPr lang="ru-RU" sz="1900" dirty="0">
                          <a:effectLst/>
                        </a:rPr>
                        <a:t> </a:t>
                      </a:r>
                      <a:r>
                        <a:rPr lang="ru-RU" sz="1900" dirty="0" smtClean="0">
                          <a:effectLst/>
                        </a:rPr>
                        <a:t>–</a:t>
                      </a:r>
                      <a:r>
                        <a:rPr lang="en-US" sz="1900" dirty="0" smtClean="0">
                          <a:effectLst/>
                        </a:rPr>
                        <a:t>1</a:t>
                      </a:r>
                      <a:r>
                        <a:rPr lang="ru-RU" sz="1900" dirty="0" smtClean="0">
                          <a:effectLst/>
                        </a:rPr>
                        <a:t>8.06.2023</a:t>
                      </a:r>
                      <a:endParaRPr lang="ru-RU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0485" y="1733462"/>
            <a:ext cx="70070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ГРАФИК УЧЕБНОГО ПРОЦЕССА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/202</a:t>
            </a:r>
            <a:r>
              <a:rPr kumimoji="0" lang="en-US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alt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учебного года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556" y="1944401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График учебных занятий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852936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 смена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8:30 – 10:00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10:10 – 11:40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 smtClean="0">
                <a:solidFill>
                  <a:srgbClr val="002060"/>
                </a:solidFill>
              </a:rPr>
              <a:t>1</a:t>
            </a:r>
            <a:r>
              <a:rPr lang="ru-RU" sz="2400" dirty="0" smtClean="0">
                <a:solidFill>
                  <a:srgbClr val="002060"/>
                </a:solidFill>
              </a:rPr>
              <a:t>0 – 13: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r>
              <a:rPr lang="ru-RU" sz="2400" dirty="0" smtClean="0">
                <a:solidFill>
                  <a:srgbClr val="002060"/>
                </a:solidFill>
              </a:rPr>
              <a:t>0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9340" y="285293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2 смена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13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r>
              <a:rPr lang="en-US" sz="2400" dirty="0" smtClean="0">
                <a:solidFill>
                  <a:srgbClr val="002060"/>
                </a:solidFill>
              </a:rPr>
              <a:t>5</a:t>
            </a:r>
            <a:r>
              <a:rPr lang="ru-RU" sz="2400" dirty="0" smtClean="0">
                <a:solidFill>
                  <a:srgbClr val="002060"/>
                </a:solidFill>
              </a:rPr>
              <a:t>0 – 15: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15:</a:t>
            </a:r>
            <a:r>
              <a:rPr lang="en-US" sz="2400" dirty="0" smtClean="0">
                <a:solidFill>
                  <a:srgbClr val="002060"/>
                </a:solidFill>
              </a:rPr>
              <a:t>5</a:t>
            </a:r>
            <a:r>
              <a:rPr lang="ru-RU" sz="2400" dirty="0" smtClean="0">
                <a:solidFill>
                  <a:srgbClr val="002060"/>
                </a:solidFill>
              </a:rPr>
              <a:t>0 – 17: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r>
              <a:rPr lang="ru-RU" sz="2400" dirty="0" smtClean="0">
                <a:solidFill>
                  <a:srgbClr val="002060"/>
                </a:solidFill>
              </a:rPr>
              <a:t>0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17:</a:t>
            </a:r>
            <a:r>
              <a:rPr lang="en-US" sz="2400" dirty="0" smtClean="0">
                <a:solidFill>
                  <a:srgbClr val="002060"/>
                </a:solidFill>
              </a:rPr>
              <a:t>3</a:t>
            </a:r>
            <a:r>
              <a:rPr lang="ru-RU" sz="2400" dirty="0" smtClean="0">
                <a:solidFill>
                  <a:srgbClr val="002060"/>
                </a:solidFill>
              </a:rPr>
              <a:t>0 – 19:</a:t>
            </a:r>
            <a:r>
              <a:rPr lang="en-US" sz="2400" dirty="0" smtClean="0">
                <a:solidFill>
                  <a:srgbClr val="002060"/>
                </a:solidFill>
              </a:rPr>
              <a:t>0</a:t>
            </a:r>
            <a:r>
              <a:rPr lang="ru-RU" sz="2400" dirty="0" smtClean="0">
                <a:solidFill>
                  <a:srgbClr val="002060"/>
                </a:solidFill>
              </a:rPr>
              <a:t>0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19:10 – 20:40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04088"/>
            <a:ext cx="6085612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Подготовительный факультет</a:t>
            </a:r>
            <a:br>
              <a:rPr lang="ru-RU" sz="2800" dirty="0"/>
            </a:br>
            <a:r>
              <a:rPr lang="ru-RU" sz="2800" dirty="0"/>
              <a:t>для иностранных учащихся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583855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Занятия будут проходить на платформе</a:t>
            </a:r>
            <a:r>
              <a:rPr lang="en-US" dirty="0" smtClean="0"/>
              <a:t> </a:t>
            </a:r>
            <a:r>
              <a:rPr lang="en-US" b="1" dirty="0" smtClean="0"/>
              <a:t>Microsoft Teams</a:t>
            </a:r>
            <a:r>
              <a:rPr lang="en-US" dirty="0" smtClean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Для начала занятий всем слушателям  необходимо скачать приложение </a:t>
            </a:r>
            <a:r>
              <a:rPr lang="en-US" b="1" dirty="0"/>
              <a:t>Microsoft </a:t>
            </a:r>
            <a:r>
              <a:rPr lang="en-US" b="1" dirty="0" smtClean="0"/>
              <a:t>Teams</a:t>
            </a:r>
            <a:r>
              <a:rPr lang="ru-RU" b="1" dirty="0" smtClean="0"/>
              <a:t> </a:t>
            </a:r>
            <a:r>
              <a:rPr lang="ru-RU" dirty="0" smtClean="0"/>
              <a:t>и войти, используя корпоративный логин и пароль. Всем слушателям регистрационные карты прикреплены в личных кабинетах.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 случае, если вы не получили логин и пароль, свяжитесь с нами: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preparatorykfu@mail.ru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Больше информации о факультете можно найти на сайте: </a:t>
            </a:r>
            <a:r>
              <a:rPr lang="en-US" dirty="0">
                <a:hlinkClick r:id="rId4"/>
              </a:rPr>
              <a:t>https://prepschool.kpfu.ru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6" name="Рисунок 5" descr="C:\Users\SONY\Downloads\frontp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91451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5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04088"/>
            <a:ext cx="6085612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Подготовительный факультет</a:t>
            </a:r>
            <a:br>
              <a:rPr lang="ru-RU" sz="2800" dirty="0"/>
            </a:br>
            <a:r>
              <a:rPr lang="ru-RU" sz="2800" dirty="0"/>
              <a:t>для иностранных учащихся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823335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start classes, all students need to download the Microsoft Teams application and log in using a corporate username and password. They were sent to all </a:t>
            </a:r>
            <a:r>
              <a:rPr lang="en-US" dirty="0" smtClean="0"/>
              <a:t>in your personal accounts</a:t>
            </a:r>
            <a:r>
              <a:rPr lang="ru-RU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endParaRPr lang="ru-RU" dirty="0"/>
          </a:p>
          <a:p>
            <a:pPr algn="just"/>
            <a:r>
              <a:rPr lang="en-US" dirty="0"/>
              <a:t>In case you </a:t>
            </a:r>
            <a:r>
              <a:rPr lang="en-US" dirty="0" smtClean="0"/>
              <a:t>did not </a:t>
            </a:r>
            <a:r>
              <a:rPr lang="en-US" dirty="0"/>
              <a:t>receive username </a:t>
            </a:r>
            <a:r>
              <a:rPr lang="en-US" dirty="0" smtClean="0"/>
              <a:t>and password, </a:t>
            </a:r>
            <a:r>
              <a:rPr lang="en-US" dirty="0"/>
              <a:t>please contact us at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preparatorykfu@mail.ru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More information about the school one can find on the website: </a:t>
            </a:r>
            <a:r>
              <a:rPr lang="en-US" u="sng" dirty="0">
                <a:hlinkClick r:id="rId4"/>
              </a:rPr>
              <a:t>https://prepschool.kpfu.ru/</a:t>
            </a:r>
            <a:endParaRPr lang="ru-RU" dirty="0"/>
          </a:p>
        </p:txBody>
      </p:sp>
      <p:pic>
        <p:nvPicPr>
          <p:cNvPr id="6" name="Рисунок 5" descr="C:\Users\SONY\Downloads\frontpag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91451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2067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Информация о прибытии и заселении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85539"/>
            <a:ext cx="87129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Dear Preparatory School students,</a:t>
            </a:r>
          </a:p>
          <a:p>
            <a:pPr algn="just"/>
            <a:r>
              <a:rPr lang="en-US" dirty="0"/>
              <a:t>Please </a:t>
            </a:r>
            <a:r>
              <a:rPr lang="en-US" b="1" dirty="0"/>
              <a:t>NOTE</a:t>
            </a:r>
            <a:r>
              <a:rPr lang="en-US" dirty="0"/>
              <a:t> that KFU provides bed space in dormitories in accordance with the </a:t>
            </a:r>
            <a:r>
              <a:rPr lang="en-US" b="1" dirty="0"/>
              <a:t>Regulations </a:t>
            </a:r>
            <a:r>
              <a:rPr lang="en-US" dirty="0"/>
              <a:t>for provision of accommodation in KFU dormitories for non-local students subject to availability.</a:t>
            </a:r>
          </a:p>
          <a:p>
            <a:pPr algn="just"/>
            <a:r>
              <a:rPr lang="en-US" dirty="0"/>
              <a:t>It is important to know that if you need a place in KFU dormitory, you need to indicate this need in a special field in “Dormitory” section – “Provide necessarily” on the provision of a place in dormitory for the period of your studies in your personal account “Portal – list of applicants”.</a:t>
            </a:r>
          </a:p>
          <a:p>
            <a:pPr algn="just"/>
            <a:r>
              <a:rPr lang="en-US" dirty="0"/>
              <a:t>Preparatory School students will be notified about the provision of a place in dormitory by posting information in their personal account in “E-University” system, “Dormitory” section.</a:t>
            </a:r>
          </a:p>
          <a:p>
            <a:pPr algn="just"/>
            <a:r>
              <a:rPr lang="en-US" b="1" dirty="0"/>
              <a:t>Please note</a:t>
            </a:r>
            <a:r>
              <a:rPr lang="en-US" dirty="0"/>
              <a:t> that if within 14 calendar days from the date you received a notice on provision a bed space in a KFU dormitory you do not conclude a contract for rent of accommodation in a dormitory and did not inform in writing the respective employee of KFU on valid reasons for not concluding a contract for accommodation within a period set forth in this paragraph, you may be denied a bed in the dormitory.</a:t>
            </a:r>
          </a:p>
          <a:p>
            <a:pPr algn="just"/>
            <a:r>
              <a:rPr lang="en-US" dirty="0"/>
              <a:t>All questions related to accommodation can be sent to </a:t>
            </a:r>
            <a:r>
              <a:rPr lang="en-US" dirty="0" smtClean="0">
                <a:hlinkClick r:id="rId3"/>
              </a:rPr>
              <a:t>oiskpfu@gmail.com</a:t>
            </a:r>
            <a:endParaRPr lang="ru-RU" dirty="0"/>
          </a:p>
          <a:p>
            <a:pPr algn="just"/>
            <a:r>
              <a:rPr lang="en-US" dirty="0" smtClean="0">
                <a:solidFill>
                  <a:srgbClr val="002060"/>
                </a:solidFill>
                <a:hlinkClick r:id="rId4"/>
              </a:rPr>
              <a:t>https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://eng.kpfu.ru/information-for-preparatory-school-students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Уважаемые </a:t>
            </a:r>
            <a:r>
              <a:rPr lang="ru-RU" sz="2700" dirty="0"/>
              <a:t>слушатели, просим вас ответить на вопросы по ссылке </a:t>
            </a:r>
            <a:r>
              <a:rPr lang="en-US" sz="2700" dirty="0">
                <a:hlinkClick r:id="rId2" tooltip="https://forms.gle/cp35jsa1nsvwxug37"/>
              </a:rPr>
              <a:t>https://forms.gle/Cp35jSa1nsVWxUG37</a:t>
            </a:r>
            <a:r>
              <a:rPr lang="en-US" sz="2700" dirty="0"/>
              <a:t> . </a:t>
            </a:r>
            <a:r>
              <a:rPr lang="ru-RU" sz="2700" dirty="0"/>
              <a:t>Есть перевод на английский, китайский и арабский языки. Пожалуйста, пишите ответы на русском или английском языках.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dirty="0" smtClean="0"/>
              <a:t>Dear </a:t>
            </a:r>
            <a:r>
              <a:rPr lang="en-US" sz="2700" dirty="0"/>
              <a:t>students, please answer your questions by following the link </a:t>
            </a:r>
            <a:r>
              <a:rPr lang="en-US" sz="2700" dirty="0">
                <a:hlinkClick r:id="rId2" tooltip="https://forms.gle/cp35jsa1nsvwxug37"/>
              </a:rPr>
              <a:t>https://forms.gle/Cp35jSa1nsVWxUG37</a:t>
            </a:r>
            <a:r>
              <a:rPr lang="en-US" sz="2700" dirty="0"/>
              <a:t> . There is a translation in English, Chinese and Arabic. Please write your answer in Russian or English.</a:t>
            </a:r>
            <a:br>
              <a:rPr lang="en-US" sz="2700" dirty="0"/>
            </a:br>
            <a:r>
              <a:rPr lang="en-US" sz="1600" dirty="0"/>
              <a:t/>
            </a:r>
            <a:br>
              <a:rPr lang="en-US" sz="1600" dirty="0"/>
            </a:b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1820416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04088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Казанский (Приволжский) федеральный университет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Казанский (Приволжский) федеральный университет является одним из ведущих университетов России.</a:t>
            </a:r>
          </a:p>
          <a:p>
            <a:pPr indent="457200" algn="just"/>
            <a:r>
              <a:rPr lang="ru-RU" dirty="0" smtClean="0"/>
              <a:t>В </a:t>
            </a:r>
            <a:r>
              <a:rPr lang="ru-RU" dirty="0" smtClean="0"/>
              <a:t>Казанском  университете учился Владимир Ильич </a:t>
            </a:r>
            <a:r>
              <a:rPr lang="ru-RU" dirty="0" smtClean="0"/>
              <a:t>Ульянов-Ленин и Лев Николаевич Толстой.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47400" cy="26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11412"/>
            <a:ext cx="3944934" cy="2629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4228" r="15240" b="22710"/>
          <a:stretch/>
        </p:blipFill>
        <p:spPr>
          <a:xfrm>
            <a:off x="4860032" y="4109768"/>
            <a:ext cx="3947400" cy="26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04088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 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340768"/>
            <a:ext cx="3816424" cy="2308324"/>
          </a:xfrm>
          <a:prstGeom prst="rect">
            <a:avLst/>
          </a:prstGeom>
          <a:noFill/>
          <a:ln w="15875" cmpd="thickThin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 smtClean="0"/>
              <a:t>На подготовительном факультете для иностранных учащихся работают опытные квалифицированные преподаватели.</a:t>
            </a:r>
          </a:p>
          <a:p>
            <a:pPr indent="360000" algn="just"/>
            <a:r>
              <a:rPr lang="ru-RU" sz="1600" dirty="0" smtClean="0"/>
              <a:t>В программу подготовки входит изучение русского языка и общеобразовательных дисциплин в соответствии с выбранной будущей специальностью.</a:t>
            </a:r>
          </a:p>
        </p:txBody>
      </p:sp>
      <p:pic>
        <p:nvPicPr>
          <p:cNvPr id="2050" name="Picture 2" descr="C:\Моё\подфак\20200120КФУ\лучшие\DSC053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305" r="5355" b="7202"/>
          <a:stretch/>
        </p:blipFill>
        <p:spPr bwMode="auto">
          <a:xfrm>
            <a:off x="4716016" y="1340768"/>
            <a:ext cx="3825002" cy="26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3816424" cy="13234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 smtClean="0"/>
              <a:t>В 2019 году была проведена реконструкция здания подготовительного факультета и его оснащение в соответствии с современными требованиями. </a:t>
            </a:r>
            <a:endParaRPr lang="ru-RU" sz="1600" dirty="0"/>
          </a:p>
        </p:txBody>
      </p:sp>
      <p:pic>
        <p:nvPicPr>
          <p:cNvPr id="1026" name="Picture 2" descr="C:\Моё\подфак\20200120КФУ\лучшие\DSC05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36" y="4149079"/>
            <a:ext cx="3811682" cy="25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5242049"/>
            <a:ext cx="3816424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 smtClean="0"/>
              <a:t>Иностранные слушатели имеют возможность подготовиться здесь к обучению по программам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, </a:t>
            </a:r>
            <a:r>
              <a:rPr lang="ru-RU" sz="1600" dirty="0" err="1" smtClean="0"/>
              <a:t>специалитета</a:t>
            </a:r>
            <a:r>
              <a:rPr lang="ru-RU" sz="1600" dirty="0" smtClean="0"/>
              <a:t>, магистратуры и аспирантуры, ординатуры.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663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04088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 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924944"/>
            <a:ext cx="4320480" cy="1477328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Слушатели подготовительного факультета имеют возможность проживать в комфортных условиях – в современном общежитии Деревня Универсиады.</a:t>
            </a:r>
          </a:p>
        </p:txBody>
      </p:sp>
      <p:pic>
        <p:nvPicPr>
          <p:cNvPr id="2052" name="Picture 4" descr="https://xn-----7kcbahbnefad4ahc9a5bbl7biw4b7o5a3d.xn--p1ai/media/cover_art/3e352361d6ccc1a672ac4e932232e5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58" y="1412776"/>
            <a:ext cx="3848371" cy="25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binzonada.ru/files/134/76/05_thumb3_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43" y="410346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1274" y="2866380"/>
            <a:ext cx="397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Декан подготовительного факультета </a:t>
            </a:r>
            <a:r>
              <a:rPr lang="ru-RU" sz="1600" dirty="0" err="1" smtClean="0"/>
              <a:t>Алишев</a:t>
            </a:r>
            <a:r>
              <a:rPr lang="ru-RU" sz="1600" dirty="0" smtClean="0"/>
              <a:t> </a:t>
            </a:r>
            <a:r>
              <a:rPr lang="ru-RU" sz="1600" dirty="0" err="1" smtClean="0"/>
              <a:t>Тимирхан</a:t>
            </a:r>
            <a:r>
              <a:rPr lang="ru-RU" sz="1600" dirty="0" smtClean="0"/>
              <a:t> Булатович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1445" y="579627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Зав.кафедрой</a:t>
            </a:r>
            <a:r>
              <a:rPr lang="ru-RU" sz="1400" dirty="0" smtClean="0"/>
              <a:t> русского языка </a:t>
            </a:r>
            <a:r>
              <a:rPr lang="ru-RU" sz="1400" dirty="0" err="1" smtClean="0"/>
              <a:t>предмагистерской</a:t>
            </a:r>
            <a:r>
              <a:rPr lang="ru-RU" sz="1400" dirty="0" smtClean="0"/>
              <a:t> и </a:t>
            </a:r>
            <a:r>
              <a:rPr lang="ru-RU" sz="1400" dirty="0" err="1" smtClean="0"/>
              <a:t>предаспирантской</a:t>
            </a:r>
            <a:r>
              <a:rPr lang="ru-RU" sz="1400" dirty="0" smtClean="0"/>
              <a:t> подготовки</a:t>
            </a:r>
          </a:p>
          <a:p>
            <a:pPr algn="ctr"/>
            <a:r>
              <a:rPr lang="en-US" sz="1400" dirty="0" smtClean="0">
                <a:hlinkClick r:id="rId3"/>
              </a:rPr>
              <a:t>zalalova.regina@mail.ru</a:t>
            </a:r>
            <a:endParaRPr lang="ru-RU" sz="1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145303" y="5840977"/>
            <a:ext cx="3059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Зав.кафедрой</a:t>
            </a:r>
            <a:r>
              <a:rPr lang="ru-RU" sz="1400" dirty="0"/>
              <a:t> </a:t>
            </a:r>
            <a:r>
              <a:rPr lang="ru-RU" sz="1400" dirty="0" smtClean="0"/>
              <a:t>общеобразовательных дисциплин</a:t>
            </a:r>
          </a:p>
          <a:p>
            <a:pPr algn="ctr"/>
            <a:r>
              <a:rPr lang="en-US" sz="1400" dirty="0" smtClean="0">
                <a:hlinkClick r:id="rId4"/>
              </a:rPr>
              <a:t>eshimkovich@mail.ru</a:t>
            </a:r>
            <a:endParaRPr lang="ru-RU" sz="1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205135" y="5840977"/>
            <a:ext cx="2922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Зав.кафедрой</a:t>
            </a:r>
            <a:r>
              <a:rPr lang="ru-RU" sz="1400" dirty="0"/>
              <a:t> </a:t>
            </a:r>
            <a:r>
              <a:rPr lang="ru-RU" sz="1400" dirty="0" smtClean="0"/>
              <a:t>русского языка </a:t>
            </a:r>
            <a:r>
              <a:rPr lang="ru-RU" sz="1400" dirty="0" err="1" smtClean="0"/>
              <a:t>предбакалаврской</a:t>
            </a:r>
            <a:r>
              <a:rPr lang="ru-RU" sz="1400" dirty="0" smtClean="0"/>
              <a:t> подготовки</a:t>
            </a:r>
          </a:p>
          <a:p>
            <a:pPr algn="ctr"/>
            <a:r>
              <a:rPr lang="en-US" sz="1400" u="sng" dirty="0" smtClean="0">
                <a:hlinkClick r:id="rId5"/>
              </a:rPr>
              <a:t>kafedra.rus.kfu@yandex.ru</a:t>
            </a:r>
            <a:endParaRPr lang="ru-RU" sz="1400" dirty="0"/>
          </a:p>
        </p:txBody>
      </p:sp>
      <p:pic>
        <p:nvPicPr>
          <p:cNvPr id="3074" name="Picture 2" descr="C:\Моё\подфак\грант\3. Конкурс_Сайт_ЭО-11\по гранту\Д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38" y="3867702"/>
            <a:ext cx="1532220" cy="19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Моё\подфак\грант\3. Конкурс_Сайт_ЭО-11\по гранту\Е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588" y="3902065"/>
            <a:ext cx="1705263" cy="19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Моё\подфак\грант\3. Конкурс_Сайт_ЭО-11\по гранту\Р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5" y="3839019"/>
            <a:ext cx="1557051" cy="19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pfu.ru/docs/F27343223496/img16184318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85" y="559068"/>
            <a:ext cx="1705263" cy="21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epschool.kpfu.ru/content/uploads/2022/08/muhametov-a.r.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02" y="517868"/>
            <a:ext cx="1563889" cy="22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5473" y="2743268"/>
            <a:ext cx="4026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Заместитель декана по образовательной </a:t>
            </a:r>
            <a:r>
              <a:rPr lang="ru-RU" sz="1600" dirty="0" smtClean="0"/>
              <a:t>деятельности </a:t>
            </a:r>
            <a:r>
              <a:rPr lang="ru-RU" sz="1600" dirty="0" err="1" smtClean="0"/>
              <a:t>Мухаметов</a:t>
            </a:r>
            <a:r>
              <a:rPr lang="ru-RU" sz="1600" dirty="0" smtClean="0"/>
              <a:t> Айрат </a:t>
            </a:r>
            <a:r>
              <a:rPr lang="ru-RU" sz="1600" dirty="0" err="1" smtClean="0"/>
              <a:t>Ринатович</a:t>
            </a:r>
            <a:endParaRPr lang="ru-RU" sz="1600" dirty="0" smtClean="0"/>
          </a:p>
          <a:p>
            <a:pPr algn="ctr"/>
            <a:r>
              <a:rPr lang="en-US" sz="1600" dirty="0" smtClean="0">
                <a:hlinkClick r:id="rId11"/>
              </a:rPr>
              <a:t>armukhametov@kpfu.ru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73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601476"/>
            <a:ext cx="4968552" cy="480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360000" algn="just"/>
            <a:r>
              <a:rPr lang="ru-RU" dirty="0" smtClean="0"/>
              <a:t>Учёба на подготовительном факультете для иностранных учащихся в 2022 году начинается </a:t>
            </a:r>
            <a:r>
              <a:rPr lang="ru-RU" b="1" dirty="0" smtClean="0">
                <a:solidFill>
                  <a:srgbClr val="FF0000"/>
                </a:solidFill>
              </a:rPr>
              <a:t>5 сентября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sz="1200" dirty="0"/>
          </a:p>
          <a:p>
            <a:pPr indent="360000" algn="just"/>
            <a:r>
              <a:rPr lang="ru-RU" dirty="0" smtClean="0"/>
              <a:t>Занятия начинаются в аудитории для всех слушателей, кто уже приехал в Казань. Занятия для слушателей, находящихся на родине будут проводиться в </a:t>
            </a:r>
            <a:r>
              <a:rPr lang="ru-RU" b="1" dirty="0" smtClean="0"/>
              <a:t>онлайн-режиме</a:t>
            </a:r>
            <a:r>
              <a:rPr lang="ru-RU" dirty="0" smtClean="0"/>
              <a:t>. Группы для онлайн-занятий будут формироваться с учётом часового пояса страны, где находятся слушатели.</a:t>
            </a:r>
          </a:p>
          <a:p>
            <a:pPr indent="360000" algn="just"/>
            <a:r>
              <a:rPr lang="ru-RU" dirty="0"/>
              <a:t>По мере прибытия слушателей в Казань будут формироваться группы для продолжения обучения в традиционном очном формате.</a:t>
            </a:r>
          </a:p>
          <a:p>
            <a:pPr indent="360000" algn="just"/>
            <a:r>
              <a:rPr lang="ru-RU" dirty="0" smtClean="0"/>
              <a:t>У каждой академической группы будет куратор, которому можно будет задать вопросы, касающиеся учебного процесса.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4" y="4149079"/>
            <a:ext cx="3658537" cy="2448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4" y="1601476"/>
            <a:ext cx="3658537" cy="24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680509"/>
            <a:ext cx="4968552" cy="42473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dirty="0"/>
              <a:t>Classes at the preparatory school for International Students in </a:t>
            </a:r>
            <a:r>
              <a:rPr lang="en-US" dirty="0" smtClean="0"/>
              <a:t>202</a:t>
            </a:r>
            <a:r>
              <a:rPr lang="ru-RU" dirty="0"/>
              <a:t>2</a:t>
            </a:r>
            <a:r>
              <a:rPr lang="en-US" dirty="0" smtClean="0"/>
              <a:t> </a:t>
            </a:r>
            <a:r>
              <a:rPr lang="en-US" dirty="0"/>
              <a:t>begin on September </a:t>
            </a:r>
            <a:r>
              <a:rPr lang="ru-RU" dirty="0" smtClean="0"/>
              <a:t>5</a:t>
            </a:r>
            <a:r>
              <a:rPr lang="en-US" dirty="0" smtClean="0"/>
              <a:t>.</a:t>
            </a:r>
            <a:endParaRPr lang="ru-RU" dirty="0"/>
          </a:p>
          <a:p>
            <a:pPr indent="457200"/>
            <a:r>
              <a:rPr lang="en-US" dirty="0" smtClean="0"/>
              <a:t>For students who is already in Kazan we will provide classes at the university. For students, who is not in Kazan yet, classes </a:t>
            </a:r>
            <a:r>
              <a:rPr lang="en-US" dirty="0"/>
              <a:t>will begin online. Groups for online classes will be set up taking into account the time zone of the country where the students are located</a:t>
            </a:r>
            <a:r>
              <a:rPr lang="en-US" dirty="0" smtClean="0"/>
              <a:t>.</a:t>
            </a:r>
            <a:endParaRPr lang="ru-RU" dirty="0" smtClean="0"/>
          </a:p>
          <a:p>
            <a:pPr indent="457200"/>
            <a:r>
              <a:rPr lang="en-US" dirty="0" smtClean="0"/>
              <a:t>As </a:t>
            </a:r>
            <a:r>
              <a:rPr lang="en-US" dirty="0"/>
              <a:t>students arrive in Kazan, groups will be set up to continue their studies in the traditional full-time manner</a:t>
            </a:r>
            <a:r>
              <a:rPr lang="en-US" dirty="0" smtClean="0"/>
              <a:t>.</a:t>
            </a:r>
            <a:endParaRPr lang="ru-RU" dirty="0" smtClean="0"/>
          </a:p>
          <a:p>
            <a:pPr indent="457200"/>
            <a:r>
              <a:rPr lang="en-US" dirty="0"/>
              <a:t>Each academic group will have a mentor who the students can ask questions regarding the study process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4" y="4149079"/>
            <a:ext cx="3658537" cy="2448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64" y="1601476"/>
            <a:ext cx="3658537" cy="243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1600" dirty="0" smtClean="0"/>
              <a:t>Для более эффективного обучения преподавателями подготовительного факультета разработаны </a:t>
            </a:r>
            <a:r>
              <a:rPr lang="ru-RU" sz="1600" dirty="0" err="1" smtClean="0"/>
              <a:t>видеолекции</a:t>
            </a:r>
            <a:r>
              <a:rPr lang="ru-RU" sz="1600" dirty="0" smtClean="0"/>
              <a:t>, учебные пособия и онлайн-курсы, которые будут использоваться в учебном процессе.</a:t>
            </a:r>
          </a:p>
          <a:p>
            <a:pPr indent="360000" algn="just"/>
            <a:r>
              <a:rPr lang="ru-RU" sz="1600" dirty="0" smtClean="0"/>
              <a:t>Преподаватели подготовительного факультета имеют опыт работы со слушателями в дистанционном формате. Занятия будут проходить на платформе </a:t>
            </a:r>
            <a:r>
              <a:rPr lang="en-US" sz="1600" b="1" dirty="0"/>
              <a:t>Microsoft </a:t>
            </a:r>
            <a:r>
              <a:rPr lang="en-US" sz="1600" b="1" dirty="0" smtClean="0"/>
              <a:t>Teams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pPr indent="360000" algn="just"/>
            <a:r>
              <a:rPr lang="ru-RU" sz="1600" dirty="0" smtClean="0"/>
              <a:t>В </a:t>
            </a:r>
            <a:r>
              <a:rPr lang="en-US" sz="1600" b="1" dirty="0"/>
              <a:t>Microsoft </a:t>
            </a:r>
            <a:r>
              <a:rPr lang="en-US" sz="1600" b="1" dirty="0" smtClean="0"/>
              <a:t>Teams</a:t>
            </a:r>
            <a:r>
              <a:rPr lang="ru-RU" sz="1600" b="1" dirty="0" smtClean="0"/>
              <a:t> </a:t>
            </a:r>
            <a:r>
              <a:rPr lang="ru-RU" sz="1600" dirty="0" smtClean="0"/>
              <a:t>проводятся практические, лекционные и лабораторные занятия. Преподаватели применяют мультимедийные материалы на занятиях и для самостоятельной работы слушателей. По прибытии все слушатели получат разработанные учебные пособия в бумажном виде по всем изучаемым предметам.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8" y="4437112"/>
            <a:ext cx="7865172" cy="21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604" y="776096"/>
            <a:ext cx="8256196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Подготовительный факультет</a:t>
            </a:r>
            <a:br>
              <a:rPr lang="ru-RU" sz="2800" dirty="0" smtClean="0"/>
            </a:br>
            <a:r>
              <a:rPr lang="ru-RU" sz="2800" dirty="0" smtClean="0"/>
              <a:t>для иностранных учащихся</a:t>
            </a:r>
            <a:endParaRPr lang="ru-RU"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1600" dirty="0"/>
              <a:t>For more effective teaching, instructors of the preparatory school have developed video lectures, study guides and online courses that will be used in the study process.</a:t>
            </a:r>
            <a:endParaRPr lang="ru-RU" sz="1600" dirty="0"/>
          </a:p>
          <a:p>
            <a:pPr indent="457200"/>
            <a:r>
              <a:rPr lang="en-US" sz="1600" dirty="0"/>
              <a:t> </a:t>
            </a:r>
            <a:endParaRPr lang="ru-RU" sz="1600" dirty="0"/>
          </a:p>
          <a:p>
            <a:pPr indent="457200"/>
            <a:r>
              <a:rPr lang="en-US" sz="1600" dirty="0"/>
              <a:t>Instructors of the preparatory school have experience of working with students in a distance format. Classes </a:t>
            </a:r>
            <a:r>
              <a:rPr lang="en-US" sz="1600" dirty="0" smtClean="0"/>
              <a:t> will be held </a:t>
            </a:r>
            <a:r>
              <a:rPr lang="en-US" sz="1600" dirty="0"/>
              <a:t>on the Microsoft Teams </a:t>
            </a:r>
            <a:r>
              <a:rPr lang="en-US" sz="1600" dirty="0" smtClean="0"/>
              <a:t>platform,</a:t>
            </a:r>
            <a:endParaRPr lang="ru-RU" sz="1600" dirty="0"/>
          </a:p>
          <a:p>
            <a:pPr indent="457200"/>
            <a:r>
              <a:rPr lang="en-US" sz="1600" dirty="0"/>
              <a:t> </a:t>
            </a:r>
            <a:endParaRPr lang="ru-RU" sz="1600" dirty="0"/>
          </a:p>
          <a:p>
            <a:pPr indent="457200"/>
            <a:r>
              <a:rPr lang="en-US" sz="1600" dirty="0"/>
              <a:t>Microsoft Teams provides hands-on, lecture, and lab sessions. Teachers use all possible multimedia materials in the classroom and for students' independent work. Upon arrival, all students will receive study </a:t>
            </a:r>
            <a:r>
              <a:rPr lang="en-US" sz="1600" dirty="0" smtClean="0"/>
              <a:t>books for</a:t>
            </a:r>
            <a:r>
              <a:rPr lang="ru-RU" sz="1600" dirty="0" smtClean="0"/>
              <a:t> </a:t>
            </a:r>
            <a:r>
              <a:rPr lang="en-US" sz="1600" dirty="0" smtClean="0"/>
              <a:t>subjects </a:t>
            </a:r>
            <a:r>
              <a:rPr lang="en-US" sz="1600" dirty="0"/>
              <a:t>studied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8" y="4437112"/>
            <a:ext cx="7865172" cy="21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1749</TotalTime>
  <Words>721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Казанский (Приволжский) федеральный университет  Подготовительный факультет  для иностранных учащихся</vt:lpstr>
      <vt:lpstr>Казанский (Приволжский) федеральный университет</vt:lpstr>
      <vt:lpstr>Подготовительный факультет  для иностранных учащихся</vt:lpstr>
      <vt:lpstr>Подготовительный факультет  для иностранных учащихся</vt:lpstr>
      <vt:lpstr>Презентация PowerPoint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Подготовительный факультет для иностранных учащихся</vt:lpstr>
      <vt:lpstr>Презентация PowerPoint</vt:lpstr>
      <vt:lpstr>Уважаемые слушатели, просим вас ответить на вопросы по ссылке https://forms.gle/Cp35jSa1nsVWxUG37 . Есть перевод на английский, китайский и арабский языки. Пожалуйста, пишите ответы на русском или английском языках.  Dear students, please answer your questions by following the link https://forms.gle/Cp35jSa1nsVWxUG37 . There is a translation in English, Chinese and Arabic. Please write your answer in Russian or English.  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User</cp:lastModifiedBy>
  <cp:revision>114</cp:revision>
  <dcterms:created xsi:type="dcterms:W3CDTF">2018-10-26T16:34:35Z</dcterms:created>
  <dcterms:modified xsi:type="dcterms:W3CDTF">2022-09-01T08:59:40Z</dcterms:modified>
</cp:coreProperties>
</file>