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5" r:id="rId3"/>
    <p:sldId id="284" r:id="rId4"/>
    <p:sldId id="290" r:id="rId5"/>
    <p:sldId id="288" r:id="rId6"/>
    <p:sldId id="289" r:id="rId7"/>
    <p:sldId id="291" r:id="rId8"/>
    <p:sldId id="279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  <a:srgbClr val="FFABAB"/>
    <a:srgbClr val="FF9393"/>
    <a:srgbClr val="FFFFA3"/>
    <a:srgbClr val="FFFF66"/>
    <a:srgbClr val="FFFFCC"/>
    <a:srgbClr val="071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EB3F1-5DD6-44F8-BE20-5214ABF087D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B0CBD-70F1-4C94-9A15-63775344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4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0CBD-70F1-4C94-9A15-637753442B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7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2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7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5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1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7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0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3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0085-9FC9-48E4-BD5A-329131A822CE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B047-6252-439A-8550-A3E1B61EE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aseline="-250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Техника использования текстовых и </a:t>
            </a:r>
            <a:r>
              <a:rPr lang="ru-RU" sz="4000" baseline="-25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послетекстовых</a:t>
            </a:r>
            <a:r>
              <a:rPr lang="ru-RU" sz="4000" baseline="-25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заданий         по русскому языку как иностранному</a:t>
            </a:r>
            <a:br>
              <a:rPr lang="ru-RU" sz="4000" baseline="-250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4000" baseline="-25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realnoevremya.ru/uploads/news/23/3c/2f854e228c2e612b.jpg"/>
          <p:cNvPicPr>
            <a:picLocks noChangeAspect="1" noChangeArrowheads="1"/>
          </p:cNvPicPr>
          <p:nvPr/>
        </p:nvPicPr>
        <p:blipFill rotWithShape="1">
          <a:blip r:embed="rId2" cstate="print"/>
          <a:srcRect l="17264" r="25537" b="3760"/>
          <a:stretch/>
        </p:blipFill>
        <p:spPr bwMode="auto">
          <a:xfrm>
            <a:off x="107504" y="-8618"/>
            <a:ext cx="1946495" cy="1929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hape 85"/>
          <p:cNvSpPr txBox="1"/>
          <p:nvPr/>
        </p:nvSpPr>
        <p:spPr>
          <a:xfrm>
            <a:off x="3588783" y="6237312"/>
            <a:ext cx="2060056" cy="43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 Narrow" panose="020B0606020202030204" pitchFamily="34" charset="0"/>
                <a:ea typeface="Lato"/>
                <a:cs typeface="Times New Roman" panose="02020603050405020304" pitchFamily="18" charset="0"/>
                <a:sym typeface="Times New Roman"/>
              </a:rPr>
              <a:t>Казань</a:t>
            </a:r>
            <a:r>
              <a:rPr lang="en-US" dirty="0">
                <a:latin typeface="Arial Narrow" panose="020B0606020202030204" pitchFamily="34" charset="0"/>
                <a:ea typeface="Lato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dirty="0">
                <a:latin typeface="Arial Narrow" panose="020B0606020202030204" pitchFamily="34" charset="0"/>
                <a:ea typeface="Lato"/>
                <a:cs typeface="Times New Roman" panose="02020603050405020304" pitchFamily="18" charset="0"/>
                <a:sym typeface="Times New Roman"/>
              </a:rPr>
              <a:t>– 20</a:t>
            </a:r>
            <a:r>
              <a:rPr lang="en-US" dirty="0">
                <a:latin typeface="Arial Narrow" panose="020B0606020202030204" pitchFamily="34" charset="0"/>
                <a:ea typeface="Lato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ru-RU" dirty="0">
                <a:latin typeface="Arial Narrow" panose="020B0606020202030204" pitchFamily="34" charset="0"/>
                <a:ea typeface="Lato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en-US" dirty="0">
                <a:latin typeface="Arial Narrow" panose="020B0606020202030204" pitchFamily="34" charset="0"/>
                <a:ea typeface="Lato"/>
                <a:cs typeface="Times New Roman" panose="02020603050405020304" pitchFamily="18" charset="0"/>
                <a:sym typeface="Times New Roman"/>
              </a:rPr>
              <a:t> </a:t>
            </a:r>
            <a:endParaRPr dirty="0">
              <a:latin typeface="Arial Narrow" panose="020B0606020202030204" pitchFamily="34" charset="0"/>
              <a:ea typeface="Lato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42599" y="164229"/>
            <a:ext cx="6264696" cy="6004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Казанский (Приволжский) федеральный университет </a:t>
            </a:r>
          </a:p>
          <a:p>
            <a:endParaRPr lang="ru-RU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3260" y="4459178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Докладчик: </a:t>
            </a:r>
            <a:r>
              <a:rPr lang="ru-RU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ст.преп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Спиридонова Л.Н.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70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 Narrow" panose="020B0606020202030204" pitchFamily="34" charset="0"/>
              </a:rPr>
              <a:t>Типы заданий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84854" y="3320072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94379" y="3170837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0" y="2946400"/>
            <a:ext cx="422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20472" y="6453336"/>
            <a:ext cx="323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1420271"/>
            <a:ext cx="65937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На разных этапах работы по чтению целесообразны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следующие задания: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62129"/>
            <a:ext cx="6593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2113857"/>
            <a:ext cx="6593741" cy="48782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1) правильное чтение и произношение слов и словосочетаний;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2) восстановление содержания по ключевым словам;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3) заполнение указанными словами пропусков в фрагментах текста;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4) нахождение грамматических частей речи;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5) задания на трансформацию элементов текста (из обратного в прямой порядок слов; в косвенную или прямую речь);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6) подбор синонимичных лексико-синтаксических конструкций;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7) задания на различение антонимов, синонимов, паронимов;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8) поиск ключевых слов и устойчивых выражений;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9) краткий пересказ по собственному плану;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10) инициирование собственного продолжения истории.</a:t>
            </a: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21E9D1-EF6F-4145-9130-24ABEC28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52" y="2632193"/>
            <a:ext cx="2323141" cy="1721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043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 Narrow" panose="020B0606020202030204" pitchFamily="34" charset="0"/>
              </a:rPr>
              <a:t>Основные этапы работы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77120" y="3473435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94379" y="3170837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0" y="2946400"/>
            <a:ext cx="422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20472" y="6453336"/>
            <a:ext cx="323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873" y="2315495"/>
            <a:ext cx="659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Подобный процесс проходит в три этапа: пред-, при- и </a:t>
            </a:r>
            <a:r>
              <a:rPr lang="ru-RU" dirty="0" err="1">
                <a:latin typeface="Arial Narrow" panose="020B0606020202030204" pitchFamily="34" charset="0"/>
              </a:rPr>
              <a:t>послетекстовой</a:t>
            </a:r>
            <a:r>
              <a:rPr lang="ru-RU" dirty="0">
                <a:latin typeface="Arial Narrow" panose="020B0606020202030204" pitchFamily="34" charset="0"/>
              </a:rPr>
              <a:t> работе. Несмотря на адаптацию текстов, </a:t>
            </a:r>
            <a:r>
              <a:rPr lang="ru-RU">
                <a:latin typeface="Arial Narrow" panose="020B0606020202030204" pitchFamily="34" charset="0"/>
              </a:rPr>
              <a:t>учащиеся знакомятся с новыми словами и выражениями, </a:t>
            </a:r>
            <a:r>
              <a:rPr lang="ru-RU" dirty="0">
                <a:latin typeface="Arial Narrow" panose="020B0606020202030204" pitchFamily="34" charset="0"/>
              </a:rPr>
              <a:t>среди которых количество незнакомых слов варьируется от 10 до 50 процентов.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62129"/>
            <a:ext cx="6593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7" y="3753473"/>
            <a:ext cx="659144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Затем они читают информацию в целом, выполняют задания, направленные на разные виды чтения: просмотровое, изучающее, поисковое, а также самостоятельно или коллективно отвечают на вопросы и выполняют тесты. Они неоднократно слышат, повторяют  и тем самым  доводят понимание разных конструкций и фраз до автоматизма.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06" y="5745449"/>
            <a:ext cx="660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Задания выстроены по принципу нарастающей трудности: от лёгких к более сложным и информативно насыщенным текстам, способствующим развитию познавательной компетенции.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3874" y="1240866"/>
            <a:ext cx="659374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В арсенале пособия находятся как специально созданные, учебные рассказы и истории, так и аутентичные тексты. Предпочтение отдаётся работе с текстом любого типа, предложенной </a:t>
            </a:r>
            <a:r>
              <a:rPr lang="ru-RU" dirty="0" err="1">
                <a:latin typeface="Arial Narrow" panose="020B0606020202030204" pitchFamily="34" charset="0"/>
              </a:rPr>
              <a:t>Н.</a:t>
            </a:r>
            <a:r>
              <a:rPr lang="ru-RU" err="1">
                <a:latin typeface="Arial Narrow" panose="020B0606020202030204" pitchFamily="34" charset="0"/>
              </a:rPr>
              <a:t>В</a:t>
            </a:r>
            <a:r>
              <a:rPr lang="ru-RU">
                <a:latin typeface="Arial Narrow" panose="020B0606020202030204" pitchFamily="34" charset="0"/>
              </a:rPr>
              <a:t>. Кулибиной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4338" name="Picture 2" descr="C:\Users\Вяеслав\Desktop\Глаг движения Фразеологизмы\Dyi5TkWX4AAF8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12" y="2591432"/>
            <a:ext cx="238408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986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 Narrow" panose="020B0606020202030204" pitchFamily="34" charset="0"/>
              </a:rPr>
              <a:t>Тестовые задания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95438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4963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0" y="2946400"/>
            <a:ext cx="422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20472" y="6453336"/>
            <a:ext cx="323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25EF4-3661-41A0-9ED4-43F51BE80315}"/>
              </a:ext>
            </a:extLst>
          </p:cNvPr>
          <p:cNvSpPr txBox="1"/>
          <p:nvPr/>
        </p:nvSpPr>
        <p:spPr>
          <a:xfrm>
            <a:off x="2087216" y="6252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C9E0C-0063-4DCF-A5EF-CB03D396FA03}"/>
              </a:ext>
            </a:extLst>
          </p:cNvPr>
          <p:cNvSpPr txBox="1"/>
          <p:nvPr/>
        </p:nvSpPr>
        <p:spPr>
          <a:xfrm>
            <a:off x="5397500" y="1526882"/>
            <a:ext cx="3491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Волге на теплоходе с севера на юг продолжается восемь дней. Из Москвы вы начинаете маршрут и делаете остановку в Ярославле. Этот город называют городом мастеров и артистов, так как здесь находится первый русский театр имени Волкова. Потом вы посмотрите города Углич, Плёс, Мышкин с прекрасным пейзажем на реку Волгу. Такую же природу можно увидеть на картинах русских художников, которые приезжали в эти места и с любовью рисовали их.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A529F6C-852C-4711-A429-A169C1E56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19149"/>
              </p:ext>
            </p:extLst>
          </p:nvPr>
        </p:nvGraphicFramePr>
        <p:xfrm>
          <a:off x="217953" y="1368937"/>
          <a:ext cx="4876663" cy="50444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33263">
                  <a:extLst>
                    <a:ext uri="{9D8B030D-6E8A-4147-A177-3AD203B41FA5}">
                      <a16:colId xmlns:a16="http://schemas.microsoft.com/office/drawing/2014/main" val="3751805365"/>
                    </a:ext>
                  </a:extLst>
                </a:gridCol>
                <a:gridCol w="2943400">
                  <a:extLst>
                    <a:ext uri="{9D8B030D-6E8A-4147-A177-3AD203B41FA5}">
                      <a16:colId xmlns:a16="http://schemas.microsoft.com/office/drawing/2014/main" val="1075422361"/>
                    </a:ext>
                  </a:extLst>
                </a:gridCol>
              </a:tblGrid>
              <a:tr h="7174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1.Путешествие продолжается …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  <a:tabLst>
                          <a:tab pos="521970" algn="l"/>
                          <a:tab pos="449580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10 дней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  <a:tabLst>
                          <a:tab pos="521970" algn="l"/>
                          <a:tab pos="449580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11 дней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  <a:tabLst>
                          <a:tab pos="521970" algn="l"/>
                          <a:tab pos="449580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8 дней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extLst>
                  <a:ext uri="{0D108BD9-81ED-4DB2-BD59-A6C34878D82A}">
                    <a16:rowId xmlns:a16="http://schemas.microsoft.com/office/drawing/2014/main" val="2785688622"/>
                  </a:ext>
                </a:extLst>
              </a:tr>
              <a:tr h="8691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2.Маршрут начинается из Москвы и заканчивается ...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в Волгограде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в Астрахани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в Казани 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extLst>
                  <a:ext uri="{0D108BD9-81ED-4DB2-BD59-A6C34878D82A}">
                    <a16:rowId xmlns:a16="http://schemas.microsoft.com/office/drawing/2014/main" val="3556831462"/>
                  </a:ext>
                </a:extLst>
              </a:tr>
              <a:tr h="8691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3.В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Ярославле находится …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первый русский театр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первый русский завод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первый русский вокзал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extLst>
                  <a:ext uri="{0D108BD9-81ED-4DB2-BD59-A6C34878D82A}">
                    <a16:rowId xmlns:a16="http://schemas.microsoft.com/office/drawing/2014/main" val="2703190159"/>
                  </a:ext>
                </a:extLst>
              </a:tr>
              <a:tr h="12011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4.Главная достопримечательность Казани …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Кремль и набережная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Кремль, улица Баумана и</a:t>
                      </a:r>
                    </a:p>
                    <a:p>
                      <a:pPr marL="29146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набережная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Кремль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extLst>
                  <a:ext uri="{0D108BD9-81ED-4DB2-BD59-A6C34878D82A}">
                    <a16:rowId xmlns:a16="http://schemas.microsoft.com/office/drawing/2014/main" val="853173825"/>
                  </a:ext>
                </a:extLst>
              </a:tr>
              <a:tr h="8691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5.Маленькие жители любят …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гулять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плавать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кататься на роликах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61" marR="61161" marT="0" marB="0"/>
                </a:tc>
                <a:extLst>
                  <a:ext uri="{0D108BD9-81ED-4DB2-BD59-A6C34878D82A}">
                    <a16:rowId xmlns:a16="http://schemas.microsoft.com/office/drawing/2014/main" val="3674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90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 Narrow" panose="020B0606020202030204" pitchFamily="34" charset="0"/>
              </a:rPr>
              <a:t>Работа с песенным материалом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95438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4963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0" y="2946400"/>
            <a:ext cx="422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20472" y="6453336"/>
            <a:ext cx="323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49A9A-C550-441C-9216-F67A02CD6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29778"/>
            <a:ext cx="1697732" cy="16977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адпись 60">
            <a:extLst>
              <a:ext uri="{FF2B5EF4-FFF2-40B4-BE49-F238E27FC236}">
                <a16:creationId xmlns:a16="http://schemas.microsoft.com/office/drawing/2014/main" id="{793323C6-3872-49A5-A3DF-A6928B419E15}"/>
              </a:ext>
            </a:extLst>
          </p:cNvPr>
          <p:cNvSpPr txBox="1">
            <a:spLocks/>
          </p:cNvSpPr>
          <p:nvPr/>
        </p:nvSpPr>
        <p:spPr>
          <a:xfrm>
            <a:off x="6119557" y="3107530"/>
            <a:ext cx="2557006" cy="8255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Наведите камеру на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послушайте песню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25EF4-3661-41A0-9ED4-43F51BE80315}"/>
              </a:ext>
            </a:extLst>
          </p:cNvPr>
          <p:cNvSpPr txBox="1"/>
          <p:nvPr/>
        </p:nvSpPr>
        <p:spPr>
          <a:xfrm>
            <a:off x="2087216" y="6252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C9E0C-0063-4DCF-A5EF-CB03D396FA03}"/>
              </a:ext>
            </a:extLst>
          </p:cNvPr>
          <p:cNvSpPr txBox="1"/>
          <p:nvPr/>
        </p:nvSpPr>
        <p:spPr>
          <a:xfrm>
            <a:off x="5652120" y="4374881"/>
            <a:ext cx="3491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нежная песня о матери. Как важно говорить маме о нашей любви не только в праздники, но и каждый день.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текста и музыки этой песни: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Газманов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003A6-4750-497F-AEB1-C70C26FE3505}"/>
              </a:ext>
            </a:extLst>
          </p:cNvPr>
          <p:cNvSpPr txBox="1"/>
          <p:nvPr/>
        </p:nvSpPr>
        <p:spPr>
          <a:xfrm>
            <a:off x="415565" y="1329778"/>
            <a:ext cx="4606412" cy="520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 себя</a:t>
            </a:r>
            <a:endParaRPr lang="ru-RU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глаголы в правильной форме.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полночной тишине ты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(петь)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песни мне,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(улыбаться)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тебе во сне.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Ночные облака качали на руках,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вдаль несла нас времени река.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Мама, я без тебя всегда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(скучать)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(ходить)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поезда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(встречать)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как грустно мне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тёплых рук твоих.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тени больших берёз, наивных детских слёз,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(ругать)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шутку и всерьёз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(вставать)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уходил, прощенья не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(просить)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жаль, что я таким когда-то был…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CFC9E0C-0063-4DCF-A5EF-CB03D396FA03}"/>
              </a:ext>
            </a:extLst>
          </p:cNvPr>
          <p:cNvSpPr txBox="1"/>
          <p:nvPr/>
        </p:nvSpPr>
        <p:spPr>
          <a:xfrm>
            <a:off x="5589000" y="4051759"/>
            <a:ext cx="3491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«Конь» является народным хитом. Без сомнения, она стала визитной карточкой лидера этой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Александра Расторгуева. Он поёт её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акапелло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текста (слов):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Шаганов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(музыка):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Матвиенко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 Narrow" panose="020B0606020202030204" pitchFamily="34" charset="0"/>
              </a:rPr>
              <a:t>Соберите </a:t>
            </a:r>
            <a:r>
              <a:rPr lang="ru-RU" sz="3200" dirty="0" err="1">
                <a:latin typeface="Arial Narrow" panose="020B0606020202030204" pitchFamily="34" charset="0"/>
              </a:rPr>
              <a:t>пазл</a:t>
            </a:r>
            <a:r>
              <a:rPr lang="ru-RU" sz="3200" dirty="0">
                <a:latin typeface="Arial Narrow" panose="020B0606020202030204" pitchFamily="34" charset="0"/>
              </a:rPr>
              <a:t> из частей текста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95438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4963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0" y="2946400"/>
            <a:ext cx="422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20472" y="6453336"/>
            <a:ext cx="323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9" name="Надпись 60">
            <a:extLst>
              <a:ext uri="{FF2B5EF4-FFF2-40B4-BE49-F238E27FC236}">
                <a16:creationId xmlns:a16="http://schemas.microsoft.com/office/drawing/2014/main" id="{793323C6-3872-49A5-A3DF-A6928B419E15}"/>
              </a:ext>
            </a:extLst>
          </p:cNvPr>
          <p:cNvSpPr txBox="1">
            <a:spLocks/>
          </p:cNvSpPr>
          <p:nvPr/>
        </p:nvSpPr>
        <p:spPr>
          <a:xfrm>
            <a:off x="6119557" y="3107530"/>
            <a:ext cx="2557006" cy="8255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Наведите камеру на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послушайте песню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25EF4-3661-41A0-9ED4-43F51BE80315}"/>
              </a:ext>
            </a:extLst>
          </p:cNvPr>
          <p:cNvSpPr txBox="1"/>
          <p:nvPr/>
        </p:nvSpPr>
        <p:spPr>
          <a:xfrm>
            <a:off x="2087216" y="6252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CEDF6F-499A-4BA5-9C76-30E178FE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6" y="1124744"/>
            <a:ext cx="6543054" cy="84536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14D526-F56B-45BD-BE49-AFBBB3EE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13" y="1405857"/>
            <a:ext cx="1610610" cy="1610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52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 Narrow" panose="020B0606020202030204" pitchFamily="34" charset="0"/>
              </a:rPr>
              <a:t>Задания на соотнесение по тексту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95438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4963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0" y="2946400"/>
            <a:ext cx="422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20472" y="6453336"/>
            <a:ext cx="323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25EF4-3661-41A0-9ED4-43F51BE80315}"/>
              </a:ext>
            </a:extLst>
          </p:cNvPr>
          <p:cNvSpPr txBox="1"/>
          <p:nvPr/>
        </p:nvSpPr>
        <p:spPr>
          <a:xfrm>
            <a:off x="2087216" y="6252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C9E0C-0063-4DCF-A5EF-CB03D396FA03}"/>
              </a:ext>
            </a:extLst>
          </p:cNvPr>
          <p:cNvSpPr txBox="1"/>
          <p:nvPr/>
        </p:nvSpPr>
        <p:spPr>
          <a:xfrm>
            <a:off x="5724128" y="1404197"/>
            <a:ext cx="32581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национальной русской культуры – это самовар. Самовар в древности очень помогал на кухне: воду в нём можно быстро сделать горячей (кипятить = варить). Это слово состоит из двух частей: сам и варить. Русский самовар прожил долгую жизнь и в разное время имел очень оригинальный вид. Центром самоваров был завод в городе Тула. У русских людей даже родилась поговорка: «В Тулу со своим самоваром не ездят».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2598A76-0AC6-4224-AEFA-2BDB528C1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83568"/>
              </p:ext>
            </p:extLst>
          </p:nvPr>
        </p:nvGraphicFramePr>
        <p:xfrm>
          <a:off x="217845" y="1417384"/>
          <a:ext cx="5362268" cy="49639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3004">
                  <a:extLst>
                    <a:ext uri="{9D8B030D-6E8A-4147-A177-3AD203B41FA5}">
                      <a16:colId xmlns:a16="http://schemas.microsoft.com/office/drawing/2014/main" val="114876004"/>
                    </a:ext>
                  </a:extLst>
                </a:gridCol>
                <a:gridCol w="3552753">
                  <a:extLst>
                    <a:ext uri="{9D8B030D-6E8A-4147-A177-3AD203B41FA5}">
                      <a16:colId xmlns:a16="http://schemas.microsoft.com/office/drawing/2014/main" val="624586960"/>
                    </a:ext>
                  </a:extLst>
                </a:gridCol>
                <a:gridCol w="473960">
                  <a:extLst>
                    <a:ext uri="{9D8B030D-6E8A-4147-A177-3AD203B41FA5}">
                      <a16:colId xmlns:a16="http://schemas.microsoft.com/office/drawing/2014/main" val="2009052153"/>
                    </a:ext>
                  </a:extLst>
                </a:gridCol>
                <a:gridCol w="1022551">
                  <a:extLst>
                    <a:ext uri="{9D8B030D-6E8A-4147-A177-3AD203B41FA5}">
                      <a16:colId xmlns:a16="http://schemas.microsoft.com/office/drawing/2014/main" val="4081843363"/>
                    </a:ext>
                  </a:extLst>
                </a:gridCol>
              </a:tblGrid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самовар … длинную жизнь.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побывала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464698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Туристы … в магазин за сувенирами.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подарить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459019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Матрёшка … в разных странах и даже в космосе.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972573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хотят … их родителям или друзьям.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нравится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023572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 кукла-игрушка … много по миру.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идут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982870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Центром самоваров … завод в городе Тула.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находится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711546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 одной матрёшки … много других.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965762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 русская матрёшка … людям.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путешествует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37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58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 Narrow" panose="020B0606020202030204" pitchFamily="34" charset="0"/>
              </a:rPr>
              <a:t>Заключение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95438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4963" y="2973388"/>
            <a:ext cx="422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0" y="2946400"/>
            <a:ext cx="422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76456" y="6446260"/>
            <a:ext cx="467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10132" y="1628799"/>
            <a:ext cx="6958396" cy="10990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Arial Narrow" panose="020B0606020202030204" pitchFamily="34" charset="0"/>
              </a:rPr>
              <a:t>Таким образом, актуальность и востребованность применения пособия как эффективного приёма на этапе довузовской подготовки объясняется несколькими причинами.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140" y="2958381"/>
            <a:ext cx="6949404" cy="79208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Arial Narrow" panose="020B0606020202030204" pitchFamily="34" charset="0"/>
              </a:rPr>
              <a:t>Во-первых, такая самостоятельная или аудиторная работа пополняет активный и пассивный словарь, развивает языковую догадку.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3969060"/>
            <a:ext cx="6958396" cy="11161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Arial Narrow" panose="020B0606020202030204" pitchFamily="34" charset="0"/>
              </a:rPr>
              <a:t>Во-вторых, может использоваться в разных типах урока в зависимости от целей и уровня подготовки группы, способствует приобщению к русской литературе и культуре. 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10132" y="5326813"/>
            <a:ext cx="6948264" cy="115212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Arial Narrow" panose="020B0606020202030204" pitchFamily="34" charset="0"/>
              </a:rPr>
              <a:t>В-третьих, снимает эмоциональное напряжение во время учебного процесса, помогает естественно и живо развить языковые и страноведческие компетенции.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EE66A9-A93D-4E63-9A22-109DF214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95" y="2055003"/>
            <a:ext cx="2025049" cy="2159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622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9480" y="2636912"/>
            <a:ext cx="9144000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83049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933</Words>
  <Application>Microsoft Office PowerPoint</Application>
  <PresentationFormat>Экран (4:3)</PresentationFormat>
  <Paragraphs>127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Lato</vt:lpstr>
      <vt:lpstr>Symbol</vt:lpstr>
      <vt:lpstr>Times New Roman</vt:lpstr>
      <vt:lpstr>Тема Office</vt:lpstr>
      <vt:lpstr>Техника использования текстовых и послетекстовых заданий         по русскому языку как иностранному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</dc:creator>
  <cp:lastModifiedBy>user1</cp:lastModifiedBy>
  <cp:revision>106</cp:revision>
  <dcterms:created xsi:type="dcterms:W3CDTF">2020-05-26T19:58:17Z</dcterms:created>
  <dcterms:modified xsi:type="dcterms:W3CDTF">2024-01-27T17:48:16Z</dcterms:modified>
</cp:coreProperties>
</file>