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3" r:id="rId3"/>
    <p:sldId id="280" r:id="rId4"/>
    <p:sldId id="274" r:id="rId5"/>
    <p:sldId id="275" r:id="rId6"/>
    <p:sldId id="276" r:id="rId7"/>
    <p:sldId id="270" r:id="rId8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549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72442" autoAdjust="0"/>
  </p:normalViewPr>
  <p:slideViewPr>
    <p:cSldViewPr>
      <p:cViewPr varScale="1">
        <p:scale>
          <a:sx n="73" d="100"/>
          <a:sy n="73" d="100"/>
        </p:scale>
        <p:origin x="-1074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71BDCD-EBE6-4678-8413-13BFAA387E1D}" type="datetimeFigureOut">
              <a:rPr lang="ru-RU" smtClean="0"/>
              <a:pPr/>
              <a:t>27.01.2024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A570D4-9143-4E91-8959-8D963457B7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13637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aseline="0" dirty="0"/>
              <a:t>Итак, перейдем к первому пункту – оформление.</a:t>
            </a:r>
          </a:p>
          <a:p>
            <a:pPr marL="0" indent="0">
              <a:buNone/>
            </a:pPr>
            <a:r>
              <a:rPr lang="ru-RU" baseline="0" dirty="0"/>
              <a:t>Основной просьбой со стороны подразделений было увеличить пространство презентации. Нам тоже показалось логичным и правильным, за счет уменьшения ширины корешка увеличить пространство для контента.</a:t>
            </a:r>
          </a:p>
          <a:p>
            <a:pPr marL="228600" indent="-228600">
              <a:buAutoNum type="arabicParenR"/>
            </a:pPr>
            <a:endParaRPr lang="ru-RU" dirty="0"/>
          </a:p>
          <a:p>
            <a:pPr marL="0" indent="0">
              <a:buNone/>
            </a:pPr>
            <a:r>
              <a:rPr lang="ru-RU" dirty="0"/>
              <a:t>След. слайд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570D4-9143-4E91-8959-8D963457B76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59371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aseline="0" dirty="0"/>
              <a:t>Итак, перейдем к первому пункту – оформление.</a:t>
            </a:r>
          </a:p>
          <a:p>
            <a:pPr marL="0" indent="0">
              <a:buNone/>
            </a:pPr>
            <a:r>
              <a:rPr lang="ru-RU" baseline="0" dirty="0"/>
              <a:t>Основной просьбой со стороны подразделений было увеличить пространство презентации. Нам тоже показалось логичным и правильным, за счет уменьшения ширины корешка увеличить пространство для контента.</a:t>
            </a:r>
          </a:p>
          <a:p>
            <a:pPr marL="228600" indent="-228600">
              <a:buAutoNum type="arabicParenR"/>
            </a:pPr>
            <a:endParaRPr lang="ru-RU" dirty="0"/>
          </a:p>
          <a:p>
            <a:pPr marL="0" indent="0">
              <a:buNone/>
            </a:pPr>
            <a:r>
              <a:rPr lang="ru-RU" dirty="0"/>
              <a:t>След. слайд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570D4-9143-4E91-8959-8D963457B76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553436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aseline="0" dirty="0"/>
              <a:t>Итак, перейдем к первому пункту – оформление.</a:t>
            </a:r>
          </a:p>
          <a:p>
            <a:pPr marL="0" indent="0">
              <a:buNone/>
            </a:pPr>
            <a:r>
              <a:rPr lang="ru-RU" baseline="0" dirty="0"/>
              <a:t>Основной просьбой со стороны подразделений было увеличить пространство презентации. Нам тоже показалось логичным и правильным, за счет уменьшения ширины корешка увеличить пространство для контента.</a:t>
            </a:r>
          </a:p>
          <a:p>
            <a:pPr marL="228600" indent="-228600">
              <a:buAutoNum type="arabicParenR"/>
            </a:pPr>
            <a:endParaRPr lang="ru-RU" dirty="0"/>
          </a:p>
          <a:p>
            <a:pPr marL="0" indent="0">
              <a:buNone/>
            </a:pPr>
            <a:r>
              <a:rPr lang="ru-RU" dirty="0"/>
              <a:t>След. слайд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570D4-9143-4E91-8959-8D963457B76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680168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aseline="0" dirty="0"/>
              <a:t>Итак, перейдем к первому пункту – оформление.</a:t>
            </a:r>
          </a:p>
          <a:p>
            <a:pPr marL="0" indent="0">
              <a:buNone/>
            </a:pPr>
            <a:r>
              <a:rPr lang="ru-RU" baseline="0" dirty="0"/>
              <a:t>Основной просьбой со стороны подразделений было увеличить пространство презентации. Нам тоже показалось логичным и правильным, за счет уменьшения ширины корешка увеличить пространство для контента.</a:t>
            </a:r>
          </a:p>
          <a:p>
            <a:pPr marL="228600" indent="-228600">
              <a:buAutoNum type="arabicParenR"/>
            </a:pPr>
            <a:endParaRPr lang="ru-RU" dirty="0"/>
          </a:p>
          <a:p>
            <a:pPr marL="0" indent="0">
              <a:buNone/>
            </a:pPr>
            <a:r>
              <a:rPr lang="ru-RU" dirty="0"/>
              <a:t>След. слайд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570D4-9143-4E91-8959-8D963457B763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665000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aseline="0" dirty="0"/>
              <a:t>Итак, перейдем к первому пункту – оформление.</a:t>
            </a:r>
          </a:p>
          <a:p>
            <a:pPr marL="0" indent="0">
              <a:buNone/>
            </a:pPr>
            <a:r>
              <a:rPr lang="ru-RU" baseline="0" dirty="0"/>
              <a:t>Основной просьбой со стороны подразделений было увеличить пространство презентации. Нам тоже показалось логичным и правильным, за счет уменьшения ширины корешка увеличить пространство для контента.</a:t>
            </a:r>
          </a:p>
          <a:p>
            <a:pPr marL="228600" indent="-228600">
              <a:buAutoNum type="arabicParenR"/>
            </a:pPr>
            <a:endParaRPr lang="ru-RU" dirty="0"/>
          </a:p>
          <a:p>
            <a:pPr marL="0" indent="0">
              <a:buNone/>
            </a:pPr>
            <a:r>
              <a:rPr lang="ru-RU" dirty="0"/>
              <a:t>След. слайд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570D4-9143-4E91-8959-8D963457B763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855052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570D4-9143-4E91-8959-8D963457B76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20671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27.01.2024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SShafigullin\Desktop\Проекты\Брендбук\Гайдлайн\Презентация\презентация шаблон КФУ-0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0472"/>
          <a:stretch/>
        </p:blipFill>
        <p:spPr bwMode="auto">
          <a:xfrm>
            <a:off x="0" y="17381"/>
            <a:ext cx="9144000" cy="51417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MSShafigullin\Desktop\2020\Презентация КФУ\kfu_logo_circle_ru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13387"/>
            <a:ext cx="1152128" cy="11249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47564" y="2605139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ИСПОЛЬЗОВАНИЕ НАГЛЯДНЫХ УЧЕБНО-МЕТОДИЧЕСКИХ МАТЕРИАЛОВ В ПРОЦЕССЕ ПРЕПОДАВАНИЯ РКИ</a:t>
            </a:r>
            <a:endParaRPr lang="ru-RU" b="1" dirty="0">
              <a:solidFill>
                <a:schemeClr val="bg1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2339753" y="2058086"/>
            <a:ext cx="4464495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372200" y="4031085"/>
            <a:ext cx="266429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b="1" dirty="0" smtClean="0">
                <a:solidFill>
                  <a:schemeClr val="bg1"/>
                </a:solidFill>
              </a:rPr>
              <a:t>Груздева Е.А</a:t>
            </a:r>
            <a:r>
              <a:rPr lang="ru-RU" sz="1400" b="1" dirty="0" smtClean="0">
                <a:solidFill>
                  <a:schemeClr val="bg1"/>
                </a:solidFill>
              </a:rPr>
              <a:t>.,  к.ф.н</a:t>
            </a:r>
            <a:r>
              <a:rPr lang="ru-RU" sz="1400" b="1" dirty="0" smtClean="0">
                <a:solidFill>
                  <a:schemeClr val="bg1"/>
                </a:solidFill>
              </a:rPr>
              <a:t>., доцент</a:t>
            </a:r>
          </a:p>
          <a:p>
            <a:pPr algn="r"/>
            <a:r>
              <a:rPr lang="ru-RU" sz="1200" b="1" dirty="0" smtClean="0">
                <a:solidFill>
                  <a:schemeClr val="bg1"/>
                </a:solidFill>
              </a:rPr>
              <a:t>кафедры русского языка </a:t>
            </a:r>
          </a:p>
          <a:p>
            <a:pPr algn="r"/>
            <a:r>
              <a:rPr lang="ru-RU" sz="1200" b="1" dirty="0" smtClean="0">
                <a:solidFill>
                  <a:schemeClr val="bg1"/>
                </a:solidFill>
              </a:rPr>
              <a:t>предбакалаврской подготовки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11673" y="1548555"/>
            <a:ext cx="8927976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rgbClr val="000000"/>
              </a:buClr>
              <a:buSzPts val="1100"/>
            </a:pPr>
            <a:r>
              <a:rPr lang="ru-RU" sz="1400" b="1" dirty="0">
                <a:solidFill>
                  <a:schemeClr val="bg1"/>
                </a:solidFill>
              </a:rPr>
              <a:t>ИТОГОВАЯ НАУЧНАЯ КОНФЕРЕНЦИЯ СОТРУДНИКОВ </a:t>
            </a:r>
            <a:r>
              <a:rPr lang="ru-RU" sz="1400" b="1" dirty="0" smtClean="0">
                <a:solidFill>
                  <a:schemeClr val="bg1"/>
                </a:solidFill>
              </a:rPr>
              <a:t>КАЗАНСКОГО УНИВЕРСИТЕТА за 2023 год</a:t>
            </a:r>
            <a:endParaRPr lang="ru-RU" sz="1400" b="1" dirty="0">
              <a:solidFill>
                <a:schemeClr val="bg1"/>
              </a:solidFill>
            </a:endParaRPr>
          </a:p>
          <a:p>
            <a:pPr lvl="0" algn="ctr">
              <a:buClr>
                <a:srgbClr val="000000"/>
              </a:buClr>
              <a:buSzPts val="1100"/>
            </a:pPr>
            <a:r>
              <a:rPr lang="ru-RU" sz="1400" b="1" dirty="0">
                <a:solidFill>
                  <a:schemeClr val="lt1"/>
                </a:solidFill>
              </a:rPr>
              <a:t>Подготовительный факультет для иностранных учащихся КФУ</a:t>
            </a:r>
          </a:p>
          <a:p>
            <a:pPr algn="ctr"/>
            <a:r>
              <a:rPr lang="ru-RU" sz="1400" b="1" dirty="0" smtClean="0">
                <a:solidFill>
                  <a:schemeClr val="lt1"/>
                </a:solidFill>
              </a:rPr>
              <a:t>Секция</a:t>
            </a:r>
            <a:r>
              <a:rPr lang="ru-RU" sz="1400" b="1" dirty="0">
                <a:solidFill>
                  <a:schemeClr val="lt1"/>
                </a:solidFill>
              </a:rPr>
              <a:t>:</a:t>
            </a:r>
            <a:r>
              <a:rPr lang="ru-RU" sz="1400" dirty="0">
                <a:solidFill>
                  <a:schemeClr val="lt1"/>
                </a:solidFill>
              </a:rPr>
              <a:t> </a:t>
            </a:r>
            <a:r>
              <a:rPr lang="ru-RU" sz="1600" b="1" dirty="0" smtClean="0">
                <a:solidFill>
                  <a:schemeClr val="bg1"/>
                </a:solidFill>
              </a:rPr>
              <a:t>Актуальные проблемы методики преподавания русского языка как иностранного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</a:p>
          <a:p>
            <a:r>
              <a:rPr lang="ru-RU" i="1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220840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827584" cy="5143500"/>
          </a:xfrm>
          <a:prstGeom prst="rect">
            <a:avLst/>
          </a:prstGeom>
          <a:gradFill flip="none" rotWithShape="1">
            <a:gsLst>
              <a:gs pos="0">
                <a:srgbClr val="00549F">
                  <a:shade val="30000"/>
                  <a:satMod val="115000"/>
                </a:srgbClr>
              </a:gs>
              <a:gs pos="50000">
                <a:srgbClr val="00549F">
                  <a:shade val="67500"/>
                  <a:satMod val="115000"/>
                </a:srgbClr>
              </a:gs>
              <a:gs pos="100000">
                <a:srgbClr val="00549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C:\Users\MSShafigullin\Desktop\2020\Презентация КФУ\kfu_logo_circle_ru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67" y="87534"/>
            <a:ext cx="553050" cy="540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43608" y="357534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ИЗУЧЕНИЕ ГЛАГОЛОВ: УЧИТЬСЯ / ИЗУЧАТЬ / УЧИТЬ</a:t>
            </a:r>
            <a:endParaRPr lang="ru-RU" b="1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533207" y="1099566"/>
          <a:ext cx="6077585" cy="2944368"/>
        </p:xfrm>
        <a:graphic>
          <a:graphicData uri="http://schemas.openxmlformats.org/drawingml/2006/table">
            <a:tbl>
              <a:tblPr/>
              <a:tblGrid>
                <a:gridCol w="1419225"/>
                <a:gridCol w="1529715"/>
                <a:gridCol w="1620520"/>
                <a:gridCol w="1508125"/>
              </a:tblGrid>
              <a:tr h="0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Кто является субъектом? = Кто осуществляет деятельность?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Who is the subject? = Who carries out the activity?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سوژه کیست؟ = چه کسی فعالیت را انجام می دهد؟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студент / ученик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студент / ученик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студент - ученик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преподаватель / учитель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учить</a:t>
                      </a:r>
                      <a:r>
                        <a:rPr lang="ru-RU" sz="1400" b="1" u="sng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ся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study </a:t>
                      </a: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/ </a:t>
                      </a:r>
                      <a:r>
                        <a:rPr lang="en-US" sz="1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learn)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изучать - изучить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study </a:t>
                      </a: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/ </a:t>
                      </a:r>
                      <a:r>
                        <a:rPr lang="en-US" sz="1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learn</a:t>
                      </a: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учить</a:t>
                      </a:r>
                      <a:r>
                        <a:rPr lang="en-US" sz="1400" b="1">
                          <a:solidFill>
                            <a:srgbClr val="FF0000"/>
                          </a:solidFill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 - </a:t>
                      </a:r>
                      <a:r>
                        <a:rPr lang="ru-RU" sz="1400" b="1" u="sng">
                          <a:solidFill>
                            <a:srgbClr val="FF0000"/>
                          </a:solidFill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вы</a:t>
                      </a:r>
                      <a:r>
                        <a:rPr lang="ru-RU" sz="1400" b="1">
                          <a:solidFill>
                            <a:srgbClr val="FF0000"/>
                          </a:solidFill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учить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(study / learn / </a:t>
                      </a:r>
                      <a:r>
                        <a:rPr lang="en-US" sz="1400" b="1">
                          <a:solidFill>
                            <a:srgbClr val="FF0000"/>
                          </a:solidFill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learn by heart</a:t>
                      </a:r>
                      <a:r>
                        <a:rPr lang="en-US" sz="1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highlight>
                            <a:srgbClr val="C0C0C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учить - </a:t>
                      </a:r>
                      <a:r>
                        <a:rPr lang="ru-RU" sz="1400" b="1" u="sng">
                          <a:solidFill>
                            <a:srgbClr val="FF0000"/>
                          </a:solidFill>
                          <a:highlight>
                            <a:srgbClr val="C0C0C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на</a:t>
                      </a:r>
                      <a:r>
                        <a:rPr lang="ru-RU" sz="1400" b="1">
                          <a:solidFill>
                            <a:srgbClr val="FF0000"/>
                          </a:solidFill>
                          <a:highlight>
                            <a:srgbClr val="C0C0C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учить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teach)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400" b="1"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ГДЕ?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400" b="1"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r>
                        <a:rPr lang="en-US" sz="1400" b="1"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 infinitive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400" b="1"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КАК?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ЧТО? (№ 4)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study </a:t>
                      </a:r>
                      <a:r>
                        <a:rPr lang="en-US" sz="1400"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a </a:t>
                      </a:r>
                      <a:r>
                        <a:rPr lang="en-US" sz="1400" u="sng"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large</a:t>
                      </a:r>
                      <a:r>
                        <a:rPr lang="en-US" sz="1400"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 object</a:t>
                      </a: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 /estudiar un objeto grande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ЧТО</a:t>
                      </a:r>
                      <a:r>
                        <a:rPr lang="en-US" sz="1400" b="1"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? (№ 4)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study a </a:t>
                      </a:r>
                      <a:r>
                        <a:rPr lang="en-US" sz="1400" u="sng"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small</a:t>
                      </a:r>
                      <a:r>
                        <a:rPr lang="en-US" sz="1400"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 object</a:t>
                      </a: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 / estudiar un objeto pequeño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1) </a:t>
                      </a:r>
                      <a:r>
                        <a:rPr lang="ru-RU" sz="1400" b="1" dirty="0">
                          <a:highlight>
                            <a:srgbClr val="C0C0C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КОГО? (№ 4)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 startAt="2"/>
                      </a:pPr>
                      <a:r>
                        <a:rPr lang="ru-RU" sz="1400" b="1" dirty="0">
                          <a:highlight>
                            <a:srgbClr val="C0C0C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ЧЕМУ? (№ 3)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651290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827584" cy="5143500"/>
          </a:xfrm>
          <a:prstGeom prst="rect">
            <a:avLst/>
          </a:prstGeom>
          <a:gradFill flip="none" rotWithShape="1">
            <a:gsLst>
              <a:gs pos="0">
                <a:srgbClr val="00549F">
                  <a:shade val="30000"/>
                  <a:satMod val="115000"/>
                </a:srgbClr>
              </a:gs>
              <a:gs pos="50000">
                <a:srgbClr val="00549F">
                  <a:shade val="67500"/>
                  <a:satMod val="115000"/>
                </a:srgbClr>
              </a:gs>
              <a:gs pos="100000">
                <a:srgbClr val="00549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C:\Users\MSShafigullin\Desktop\2020\Презентация КФУ\kfu_logo_circle_ru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67" y="87534"/>
            <a:ext cx="553050" cy="540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964851" y="87534"/>
            <a:ext cx="7999637" cy="3527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ИЗУЧЕНИЕ ГЛАГОЛОВ ДВИЖЕНИЯ БЕЗ ПРЕФИКСОВ (движение пешком)</a:t>
            </a:r>
            <a:endParaRPr lang="ru-RU" sz="1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2207411" y="537947"/>
          <a:ext cx="4729178" cy="4345348"/>
        </p:xfrm>
        <a:graphic>
          <a:graphicData uri="http://schemas.openxmlformats.org/drawingml/2006/table">
            <a:tbl>
              <a:tblPr/>
              <a:tblGrid>
                <a:gridCol w="324140"/>
                <a:gridCol w="1410205"/>
                <a:gridCol w="1331147"/>
                <a:gridCol w="1663686"/>
              </a:tblGrid>
              <a:tr h="605043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BASIC MEANINGS OF VERBS OF MOTION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Calibri"/>
                          <a:cs typeface="Times New Roman"/>
                        </a:rPr>
                        <a:t> (ОСНОВНЫЕ ЗНАЧЕНИЯ ГЛАГОЛОВ ДВИЖЕНИЯ</a:t>
                      </a:r>
                      <a:r>
                        <a:rPr lang="ru-RU" sz="900" b="1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64" marR="53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3651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on foot </a:t>
                      </a:r>
                      <a:r>
                        <a:rPr lang="ru-RU" sz="900" b="1">
                          <a:latin typeface="Times New Roman"/>
                          <a:ea typeface="Calibri"/>
                          <a:cs typeface="Times New Roman"/>
                        </a:rPr>
                        <a:t>(пешком)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64" marR="53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3651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one-directional movement (one way)</a:t>
                      </a:r>
                      <a:r>
                        <a:rPr lang="en-US" sz="900" b="1">
                          <a:latin typeface="Times New Roman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ru-RU" sz="900" b="1">
                          <a:latin typeface="Times New Roman"/>
                          <a:ea typeface="Calibri"/>
                          <a:cs typeface="Times New Roman"/>
                        </a:rPr>
                        <a:t>движение в одном направлении</a:t>
                      </a:r>
                      <a:r>
                        <a:rPr lang="en-US" sz="900" b="1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64" marR="53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36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364" marR="53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идти</a:t>
                      </a:r>
                      <a:r>
                        <a:rPr lang="en-US" sz="900" b="1">
                          <a:latin typeface="Times New Roman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ru-RU" sz="900" b="1">
                          <a:latin typeface="Times New Roman"/>
                          <a:ea typeface="Calibri"/>
                          <a:cs typeface="Times New Roman"/>
                        </a:rPr>
                        <a:t>НСВ)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64" marR="53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пойти</a:t>
                      </a:r>
                      <a:r>
                        <a:rPr lang="ru-RU" sz="900" b="1">
                          <a:latin typeface="Times New Roman"/>
                          <a:ea typeface="Calibri"/>
                          <a:cs typeface="Times New Roman"/>
                        </a:rPr>
                        <a:t> (СВ)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64" marR="53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1636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364" marR="53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E36C0A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past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64" marR="53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E36C0A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present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64" marR="53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E36C0A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future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64" marR="53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1636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я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64" marR="53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шёл / шла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64" marR="53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иду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64" marR="53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пойду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64" marR="53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1636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ты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64" marR="53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шёл / шла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64" marR="53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идёшь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64" marR="53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пойдёшь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64" marR="53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1636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он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64" marR="53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шёл / шла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64" marR="53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идёт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64" marR="53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пойдёт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64" marR="53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1636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мы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64" marR="53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шли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64" marR="53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идём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64" marR="53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пойдём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64" marR="53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1636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вы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64" marR="53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шли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64" marR="53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идёте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64" marR="53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пойдёте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64" marR="53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1636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они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64" marR="53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шли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64" marR="53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идут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64" marR="53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пойдут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64" marR="53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163651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364" marR="53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7329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two directions</a:t>
                      </a:r>
                      <a:r>
                        <a:rPr lang="ru-RU" sz="900" b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en-US" sz="900" b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several directions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Calibri"/>
                          <a:cs typeface="Times New Roman"/>
                        </a:rPr>
                        <a:t>(движение в двух направлениях – «туда» и «обратно»)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</a:rPr>
                        <a:t/>
                      </a:r>
                      <a:br>
                        <a:rPr lang="ru-RU" sz="900">
                          <a:latin typeface="Calibri"/>
                        </a:rPr>
                      </a:b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64" marR="53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36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364" marR="53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ходить</a:t>
                      </a:r>
                      <a:r>
                        <a:rPr lang="ru-RU" sz="900" b="1">
                          <a:latin typeface="Times New Roman"/>
                          <a:ea typeface="Calibri"/>
                          <a:cs typeface="Times New Roman"/>
                        </a:rPr>
                        <a:t> (НСВ)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64" marR="53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36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364" marR="53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E36C0A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past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64" marR="53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E36C0A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present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64" marR="53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E36C0A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future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64" marR="53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1636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я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64" marR="53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ходил / ходила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64" marR="53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хожу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64" marR="53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буду ходить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64" marR="53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1636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ты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64" marR="53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ходил / ходила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64" marR="53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ходишь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64" marR="53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будешь ходить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64" marR="53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1636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он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64" marR="53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ходил / ходила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64" marR="53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ходит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64" marR="53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будет ходить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64" marR="53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1636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мы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64" marR="53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ходили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64" marR="53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ходим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64" marR="53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будем ходить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64" marR="53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1636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вы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64" marR="53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ходили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64" marR="53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ходите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64" marR="53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будете ходить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64" marR="53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1636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они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64" marR="53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ходили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64" marR="53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ходят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64" marR="53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будут ходить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64" marR="533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</a:tbl>
          </a:graphicData>
        </a:graphic>
      </p:graphicFrame>
      <p:sp>
        <p:nvSpPr>
          <p:cNvPr id="1033" name="Стрелка вправо 1"/>
          <p:cNvSpPr>
            <a:spLocks noChangeArrowheads="1"/>
          </p:cNvSpPr>
          <p:nvPr/>
        </p:nvSpPr>
        <p:spPr bwMode="auto">
          <a:xfrm>
            <a:off x="4071934" y="928676"/>
            <a:ext cx="977900" cy="111125"/>
          </a:xfrm>
          <a:prstGeom prst="rightArrow">
            <a:avLst>
              <a:gd name="adj1" fmla="val 50000"/>
              <a:gd name="adj2" fmla="val 50070"/>
            </a:avLst>
          </a:prstGeom>
          <a:solidFill>
            <a:srgbClr val="4F81BD"/>
          </a:solidFill>
          <a:ln w="25400">
            <a:solidFill>
              <a:srgbClr val="243F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Стрелка вправо 4"/>
          <p:cNvSpPr>
            <a:spLocks noChangeArrowheads="1"/>
          </p:cNvSpPr>
          <p:nvPr/>
        </p:nvSpPr>
        <p:spPr bwMode="auto">
          <a:xfrm>
            <a:off x="3643306" y="3286130"/>
            <a:ext cx="1263650" cy="109537"/>
          </a:xfrm>
          <a:prstGeom prst="rightArrow">
            <a:avLst>
              <a:gd name="adj1" fmla="val 50000"/>
              <a:gd name="adj2" fmla="val 50151"/>
            </a:avLst>
          </a:prstGeom>
          <a:solidFill>
            <a:srgbClr val="4F81BD"/>
          </a:solidFill>
          <a:ln w="25400">
            <a:solidFill>
              <a:srgbClr val="243F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1" name="Стрелка влево 5"/>
          <p:cNvSpPr>
            <a:spLocks noChangeArrowheads="1"/>
          </p:cNvSpPr>
          <p:nvPr/>
        </p:nvSpPr>
        <p:spPr bwMode="auto">
          <a:xfrm>
            <a:off x="3643306" y="3429006"/>
            <a:ext cx="1263650" cy="111125"/>
          </a:xfrm>
          <a:prstGeom prst="leftArrow">
            <a:avLst>
              <a:gd name="adj1" fmla="val 50000"/>
              <a:gd name="adj2" fmla="val 50066"/>
            </a:avLst>
          </a:prstGeom>
          <a:solidFill>
            <a:srgbClr val="4F81BD"/>
          </a:solidFill>
          <a:ln w="25400">
            <a:solidFill>
              <a:srgbClr val="243F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6103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827584" cy="5143500"/>
          </a:xfrm>
          <a:prstGeom prst="rect">
            <a:avLst/>
          </a:prstGeom>
          <a:gradFill flip="none" rotWithShape="1">
            <a:gsLst>
              <a:gs pos="0">
                <a:srgbClr val="00549F">
                  <a:shade val="30000"/>
                  <a:satMod val="115000"/>
                </a:srgbClr>
              </a:gs>
              <a:gs pos="50000">
                <a:srgbClr val="00549F">
                  <a:shade val="67500"/>
                  <a:satMod val="115000"/>
                </a:srgbClr>
              </a:gs>
              <a:gs pos="100000">
                <a:srgbClr val="00549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C:\Users\MSShafigullin\Desktop\2020\Презентация КФУ\kfu_logo_circle_ru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67" y="87534"/>
            <a:ext cx="553050" cy="540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964851" y="195486"/>
            <a:ext cx="7999637" cy="703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ИЗУЧЕНИЕ ГЛАГОЛОВ ДВИЖЕНИЯ БЕЗ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ПРЕФИКСОВ</a:t>
            </a: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(движение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 </a:t>
            </a:r>
            <a:r>
              <a:rPr lang="ru-RU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транспотре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ru-RU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892732" y="459867"/>
          <a:ext cx="5358536" cy="4543811"/>
        </p:xfrm>
        <a:graphic>
          <a:graphicData uri="http://schemas.openxmlformats.org/drawingml/2006/table">
            <a:tbl>
              <a:tblPr/>
              <a:tblGrid>
                <a:gridCol w="367276"/>
                <a:gridCol w="1597875"/>
                <a:gridCol w="1508296"/>
                <a:gridCol w="1885089"/>
              </a:tblGrid>
              <a:tr h="185430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in transport </a:t>
                      </a: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(на транспорте)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7461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one way</a:t>
                      </a:r>
                      <a:r>
                        <a:rPr lang="ru-RU" sz="1100" b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una vez </a:t>
                      </a: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(движение в одном направлении)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5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ехать</a:t>
                      </a: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 (НСВ)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поехать </a:t>
                      </a: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(СВ)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185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E36C0A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past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E36C0A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present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E36C0A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future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185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я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ехал / ехала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еду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поеду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185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ты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ехал / ехала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едешь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поедешь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185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он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ехал / ехала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едет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поедет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185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мы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ехали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едем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поедем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185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вы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ехали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едете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поедете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185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они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ехали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едут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поедут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185430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094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two directions / several directions (dos direcciones / varias direcciones)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(движение в двух направлениях – «туда» и «обратно»)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54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</a:rPr>
                        <a:t/>
                      </a:r>
                      <a:br>
                        <a:rPr lang="ru-RU" sz="1000">
                          <a:latin typeface="Calibri"/>
                        </a:rPr>
                      </a:br>
                      <a:r>
                        <a:rPr lang="ru-RU" sz="11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ездить</a:t>
                      </a: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 (НСВ)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5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E36C0A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past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E36C0A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present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E36C0A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future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185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я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ездил / ездила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езжу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буду ездить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185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ты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ездил / ездила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ездишь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будешь ездить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185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он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ездил / ездила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ездит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будет ездить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185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мы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ездили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ездим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будем ездить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185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вы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ездили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ездите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будете ездить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185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они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ездили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ездят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будут ездить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66" marR="60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</a:tbl>
          </a:graphicData>
        </a:graphic>
      </p:graphicFrame>
      <p:sp>
        <p:nvSpPr>
          <p:cNvPr id="31747" name="Стрелка вправо 10"/>
          <p:cNvSpPr>
            <a:spLocks noChangeArrowheads="1"/>
          </p:cNvSpPr>
          <p:nvPr/>
        </p:nvSpPr>
        <p:spPr bwMode="auto">
          <a:xfrm>
            <a:off x="3857620" y="857238"/>
            <a:ext cx="1287463" cy="92075"/>
          </a:xfrm>
          <a:prstGeom prst="rightArrow">
            <a:avLst>
              <a:gd name="adj1" fmla="val 50000"/>
              <a:gd name="adj2" fmla="val 49652"/>
            </a:avLst>
          </a:prstGeom>
          <a:solidFill>
            <a:srgbClr val="4F81BD"/>
          </a:solidFill>
          <a:ln w="25400">
            <a:solidFill>
              <a:srgbClr val="243F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746" name="Стрелка вправо 6"/>
          <p:cNvSpPr>
            <a:spLocks noChangeArrowheads="1"/>
          </p:cNvSpPr>
          <p:nvPr/>
        </p:nvSpPr>
        <p:spPr bwMode="auto">
          <a:xfrm>
            <a:off x="3643306" y="3071816"/>
            <a:ext cx="1554163" cy="146050"/>
          </a:xfrm>
          <a:prstGeom prst="rightArrow">
            <a:avLst>
              <a:gd name="adj1" fmla="val 50000"/>
              <a:gd name="adj2" fmla="val 50004"/>
            </a:avLst>
          </a:prstGeom>
          <a:solidFill>
            <a:srgbClr val="4F81BD"/>
          </a:solidFill>
          <a:ln w="25400">
            <a:solidFill>
              <a:srgbClr val="243F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745" name="Стрелка влево 7"/>
          <p:cNvSpPr>
            <a:spLocks noChangeArrowheads="1"/>
          </p:cNvSpPr>
          <p:nvPr/>
        </p:nvSpPr>
        <p:spPr bwMode="auto">
          <a:xfrm>
            <a:off x="3571868" y="3214692"/>
            <a:ext cx="1533525" cy="163512"/>
          </a:xfrm>
          <a:prstGeom prst="leftArrow">
            <a:avLst>
              <a:gd name="adj1" fmla="val 50000"/>
              <a:gd name="adj2" fmla="val 49846"/>
            </a:avLst>
          </a:prstGeom>
          <a:solidFill>
            <a:srgbClr val="4F81BD"/>
          </a:solidFill>
          <a:ln w="25400">
            <a:solidFill>
              <a:srgbClr val="243F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90064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827584" cy="5143500"/>
          </a:xfrm>
          <a:prstGeom prst="rect">
            <a:avLst/>
          </a:prstGeom>
          <a:gradFill flip="none" rotWithShape="1">
            <a:gsLst>
              <a:gs pos="0">
                <a:srgbClr val="00549F">
                  <a:shade val="30000"/>
                  <a:satMod val="115000"/>
                </a:srgbClr>
              </a:gs>
              <a:gs pos="50000">
                <a:srgbClr val="00549F">
                  <a:shade val="67500"/>
                  <a:satMod val="115000"/>
                </a:srgbClr>
              </a:gs>
              <a:gs pos="100000">
                <a:srgbClr val="00549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C:\Users\MSShafigullin\Desktop\2020\Презентация КФУ\kfu_logo_circle_ru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67" y="87534"/>
            <a:ext cx="553050" cy="540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964851" y="105468"/>
            <a:ext cx="8143653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ИЗУЧЕНИЕ ГЛАГОЛОВ ДВИЖЕНИЯ В СООТНОШЕНИИ </a:t>
            </a: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 МЕСТОНАХОЖДЕНИЕМ СУБЪЕКТА ДЕЙСТВИЯ (движение пешком)</a:t>
            </a:r>
            <a:endParaRPr lang="ru-RU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357422" y="857238"/>
          <a:ext cx="4772230" cy="4136136"/>
        </p:xfrm>
        <a:graphic>
          <a:graphicData uri="http://schemas.openxmlformats.org/drawingml/2006/table">
            <a:tbl>
              <a:tblPr/>
              <a:tblGrid>
                <a:gridCol w="332447"/>
                <a:gridCol w="1421711"/>
                <a:gridCol w="1343068"/>
                <a:gridCol w="1675004"/>
              </a:tblGrid>
              <a:tr h="24109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ADDITIONAL MEANINGS OF VERBS OF MOTION 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Calibri"/>
                          <a:cs typeface="Times New Roman"/>
                        </a:rPr>
                        <a:t>(ДОПОЛНИТЕЛЬНЫЕ ЗНАЧЕНИЯ ГЛАГОЛОВ ДВИЖЕНИЯ</a:t>
                      </a:r>
                      <a:r>
                        <a:rPr lang="ru-RU" sz="800" b="1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18" marR="59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0546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on foot </a:t>
                      </a:r>
                      <a:r>
                        <a:rPr lang="ru-RU" sz="800" b="1">
                          <a:latin typeface="Times New Roman"/>
                          <a:ea typeface="Calibri"/>
                          <a:cs typeface="Times New Roman"/>
                        </a:rPr>
                        <a:t>(пешком)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18" marR="59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2881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one-directional movement (one way)</a:t>
                      </a:r>
                      <a:r>
                        <a:rPr lang="en-US" sz="90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>
                          <a:latin typeface="Calibri"/>
                          <a:ea typeface="Calibri"/>
                          <a:cs typeface="Times New Roman"/>
                        </a:rPr>
                        <a:t>          (</a:t>
                      </a: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движение в одном направлении</a:t>
                      </a:r>
                      <a:r>
                        <a:rPr lang="en-US" sz="90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18" marR="59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109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to be on the way, on the road at the time of the described event 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Calibri"/>
                          <a:cs typeface="Times New Roman"/>
                        </a:rPr>
                        <a:t>(быть в пути, на дороге в момент описываемого события)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18" marR="59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28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118" marR="59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идти</a:t>
                      </a:r>
                      <a:r>
                        <a:rPr lang="en-US" sz="800" b="1">
                          <a:latin typeface="Times New Roman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ru-RU" sz="800" b="1">
                          <a:latin typeface="Times New Roman"/>
                          <a:ea typeface="Calibri"/>
                          <a:cs typeface="Times New Roman"/>
                        </a:rPr>
                        <a:t>НСВ)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18" marR="59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18" marR="59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1428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118" marR="59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E36C0A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past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18" marR="59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E36C0A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present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18" marR="59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18" marR="59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120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я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18" marR="59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шёл / шла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18" marR="59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иду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18" marR="59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118" marR="59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120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ты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18" marR="59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шёл / шла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18" marR="59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идёшь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18" marR="59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118" marR="59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120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он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18" marR="59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шёл / шла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18" marR="59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идёт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18" marR="59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118" marR="59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120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мы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18" marR="59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шли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18" marR="59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идём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18" marR="59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118" marR="59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120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вы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18" marR="59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шли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18" marR="59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идёте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18" marR="59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118" marR="59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120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они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18" marR="59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шли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18" marR="59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идут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18" marR="59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118" marR="59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120546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118" marR="59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109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two directions</a:t>
                      </a:r>
                      <a:r>
                        <a:rPr lang="ru-RU" sz="800" b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en-US" sz="800" b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several directions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Calibri"/>
                          <a:cs typeface="Times New Roman"/>
                        </a:rPr>
                        <a:t>(движение в двух направлениях – «туда» и «обратно»)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18" marR="59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2183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make a movement “there” and return “back”, 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at the moment of speech the person is at the starting point of the way (“at home”)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Calibri"/>
                          <a:cs typeface="Times New Roman"/>
                        </a:rPr>
                        <a:t>(сделать движение «туда» и вернуться «обратно», 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Calibri"/>
                          <a:cs typeface="Times New Roman"/>
                        </a:rPr>
                        <a:t>в момент речи человек находится в начальной точке пути («дома»)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18" marR="59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0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118" marR="59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ходить</a:t>
                      </a:r>
                      <a:r>
                        <a:rPr lang="ru-RU" sz="800" b="1">
                          <a:latin typeface="Times New Roman"/>
                          <a:ea typeface="Calibri"/>
                          <a:cs typeface="Times New Roman"/>
                        </a:rPr>
                        <a:t> (НСВ)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18" marR="59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28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118" marR="59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E36C0A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past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18" marR="59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18" marR="59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18" marR="59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120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я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18" marR="59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ходил / ходила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18" marR="59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118" marR="59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118" marR="59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120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ты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18" marR="59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ходил / ходила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18" marR="59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118" marR="59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118" marR="59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120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он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18" marR="59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ходил / ходила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18" marR="59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118" marR="59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118" marR="59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120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мы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18" marR="59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ходили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18" marR="59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118" marR="59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118" marR="59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120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вы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18" marR="59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ходили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18" marR="59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118" marR="59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118" marR="59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120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они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18" marR="59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ходили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18" marR="59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118" marR="59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118" marR="591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93813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827584" cy="5143500"/>
          </a:xfrm>
          <a:prstGeom prst="rect">
            <a:avLst/>
          </a:prstGeom>
          <a:gradFill flip="none" rotWithShape="1">
            <a:gsLst>
              <a:gs pos="0">
                <a:srgbClr val="00549F">
                  <a:shade val="30000"/>
                  <a:satMod val="115000"/>
                </a:srgbClr>
              </a:gs>
              <a:gs pos="50000">
                <a:srgbClr val="00549F">
                  <a:shade val="67500"/>
                  <a:satMod val="115000"/>
                </a:srgbClr>
              </a:gs>
              <a:gs pos="100000">
                <a:srgbClr val="00549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C:\Users\MSShafigullin\Desktop\2020\Презентация КФУ\kfu_logo_circle_ru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67" y="87534"/>
            <a:ext cx="553050" cy="540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27584" y="90540"/>
            <a:ext cx="8208912" cy="8865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ИЗУЧЕНИЕ ГЛАГОЛОВ ДВИЖЕНИЯ В СООТНОШЕНИИ </a:t>
            </a: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 МЕСТОНАХОЖДЕНИЕМ СУБЪЕКТА ДЕЙСТВИЯ (движение  </a:t>
            </a:r>
            <a:r>
              <a:rPr lang="ru-RU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транспорте)</a:t>
            </a:r>
            <a:endParaRPr lang="ru-RU" sz="16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428860" y="928676"/>
          <a:ext cx="5292375" cy="4075412"/>
        </p:xfrm>
        <a:graphic>
          <a:graphicData uri="http://schemas.openxmlformats.org/drawingml/2006/table">
            <a:tbl>
              <a:tblPr/>
              <a:tblGrid>
                <a:gridCol w="368682"/>
                <a:gridCol w="1576669"/>
                <a:gridCol w="1489454"/>
                <a:gridCol w="1857570"/>
              </a:tblGrid>
              <a:tr h="140677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in transport </a:t>
                      </a:r>
                      <a:r>
                        <a:rPr lang="ru-RU" sz="800" b="1">
                          <a:latin typeface="Times New Roman"/>
                          <a:ea typeface="Calibri"/>
                          <a:cs typeface="Times New Roman"/>
                        </a:rPr>
                        <a:t>(на транспорте)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0677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one-directional movement (one way)</a:t>
                      </a:r>
                      <a:r>
                        <a:rPr lang="en-US" sz="80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800" b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          </a:t>
                      </a:r>
                      <a:r>
                        <a:rPr lang="en-US" sz="800" b="1"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800" b="1">
                          <a:latin typeface="Times New Roman"/>
                          <a:ea typeface="Calibri"/>
                          <a:cs typeface="Times New Roman"/>
                        </a:rPr>
                        <a:t>движение в одном направлении</a:t>
                      </a:r>
                      <a:r>
                        <a:rPr lang="en-US" sz="800" b="1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1354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to be on the way, on the road at the time of the described event 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Calibri"/>
                          <a:cs typeface="Times New Roman"/>
                        </a:rPr>
                        <a:t>(быть в пути, на дороге в момент описываемого события)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19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ехать</a:t>
                      </a:r>
                      <a:r>
                        <a:rPr lang="ru-RU" sz="800" b="1">
                          <a:latin typeface="Times New Roman"/>
                          <a:ea typeface="Calibri"/>
                          <a:cs typeface="Times New Roman"/>
                        </a:rPr>
                        <a:t> (НСВ)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1719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E36C0A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past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E36C0A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present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140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я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ехал / ехала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еду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140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ты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ехал / ехала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едешь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140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он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ехал / ехала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едет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140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мы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ехали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едем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140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вы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ехали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едете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140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они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ехали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едут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140677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1354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two directions</a:t>
                      </a:r>
                      <a:r>
                        <a:rPr lang="ru-RU" sz="800" b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en-US" sz="800" b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several directions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Calibri"/>
                          <a:cs typeface="Times New Roman"/>
                        </a:rPr>
                        <a:t>(движение в двух направлениях – «туда» и «обратно»)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4646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</a:rPr>
                        <a:t/>
                      </a:r>
                      <a:br>
                        <a:rPr lang="ru-RU" sz="1000">
                          <a:latin typeface="Calibri"/>
                        </a:rPr>
                      </a:br>
                      <a:r>
                        <a:rPr lang="en-US" sz="800" b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make a movement “there” and return “back”, 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at the moment of speech the person is at the starting point of the way (“at home”)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Calibri"/>
                          <a:cs typeface="Times New Roman"/>
                        </a:rPr>
                        <a:t>(сделать движение «туда» и вернуться «обратно», 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Calibri"/>
                          <a:cs typeface="Times New Roman"/>
                        </a:rPr>
                        <a:t>в момент речи человек находится в начальной точке пути («дома»)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0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ездить</a:t>
                      </a:r>
                      <a:r>
                        <a:rPr lang="ru-RU" sz="800" b="1">
                          <a:latin typeface="Times New Roman"/>
                          <a:ea typeface="Calibri"/>
                          <a:cs typeface="Times New Roman"/>
                        </a:rPr>
                        <a:t> (НСВ)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19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E36C0A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past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140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я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ездил / ездила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140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ты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ездил / ездила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140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он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ездил / ездила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140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мы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ездили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140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вы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ездили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140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они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ездили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164" marR="611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200037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SShafigullin\Desktop\Проекты\Брендбук\Гайдлайн\Презентация\презентация шаблон КФУ-0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0472"/>
          <a:stretch/>
        </p:blipFill>
        <p:spPr bwMode="auto">
          <a:xfrm>
            <a:off x="0" y="1786"/>
            <a:ext cx="9144000" cy="51417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MSShafigullin\Desktop\2020\Презентация КФУ\kfu_logo_circle_ru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23478"/>
            <a:ext cx="1152128" cy="11249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367136" y="267494"/>
            <a:ext cx="7669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buClr>
                <a:srgbClr val="000000"/>
              </a:buClr>
              <a:buSzPts val="1100"/>
            </a:pPr>
            <a:r>
              <a:rPr lang="ru-RU" b="1" dirty="0" smtClean="0">
                <a:solidFill>
                  <a:schemeClr val="bg1"/>
                </a:solidFill>
              </a:rPr>
              <a:t>ИТОГОВАЯ НАУЧНАЯ КОНФЕРЕНЦИЯ СОТРУДНИКОВ </a:t>
            </a:r>
          </a:p>
          <a:p>
            <a:pPr lvl="0" algn="ctr">
              <a:buClr>
                <a:srgbClr val="000000"/>
              </a:buClr>
              <a:buSzPts val="1100"/>
            </a:pPr>
            <a:r>
              <a:rPr lang="ru-RU" b="1" dirty="0" smtClean="0">
                <a:solidFill>
                  <a:schemeClr val="bg1"/>
                </a:solidFill>
              </a:rPr>
              <a:t>КАЗАНСКОГО УНИВЕРСИТЕТА за 2023 год</a:t>
            </a:r>
          </a:p>
          <a:p>
            <a:pPr lvl="0" algn="ctr">
              <a:buClr>
                <a:srgbClr val="000000"/>
              </a:buClr>
              <a:buSzPts val="1100"/>
            </a:pPr>
            <a:r>
              <a:rPr lang="ru-RU" b="1" dirty="0" smtClean="0">
                <a:solidFill>
                  <a:schemeClr val="lt1"/>
                </a:solidFill>
              </a:rPr>
              <a:t>Подготовительный факультет для иностранных учащихся КФУ</a:t>
            </a:r>
          </a:p>
          <a:p>
            <a:pPr lvl="0" algn="ctr">
              <a:buClr>
                <a:srgbClr val="000000"/>
              </a:buClr>
              <a:buSzPts val="1100"/>
            </a:pPr>
            <a:endParaRPr lang="ru-RU" b="1" dirty="0" smtClean="0">
              <a:solidFill>
                <a:schemeClr val="lt1"/>
              </a:solidFill>
            </a:endParaRPr>
          </a:p>
        </p:txBody>
      </p:sp>
      <p:sp>
        <p:nvSpPr>
          <p:cNvPr id="7" name="Google Shape;898;g89d9307d70_13_164"/>
          <p:cNvSpPr txBox="1"/>
          <p:nvPr/>
        </p:nvSpPr>
        <p:spPr>
          <a:xfrm>
            <a:off x="1727176" y="3083142"/>
            <a:ext cx="5941168" cy="352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867"/>
              <a:buFont typeface="Arial"/>
              <a:buNone/>
            </a:pPr>
            <a:r>
              <a:rPr lang="en-US" sz="3600" b="1" i="0" u="none" strike="noStrike" cap="none" dirty="0" err="1">
                <a:solidFill>
                  <a:schemeClr val="bg1"/>
                </a:solidFill>
                <a:latin typeface="PT Sans" panose="020B0503020203020204" pitchFamily="34" charset="-52"/>
                <a:ea typeface="Arial"/>
                <a:cs typeface="Arial"/>
                <a:sym typeface="Arial"/>
              </a:rPr>
              <a:t>Спасибо</a:t>
            </a:r>
            <a:r>
              <a:rPr lang="en-US" sz="3600" b="1" i="0" u="none" strike="noStrike" cap="none" dirty="0">
                <a:solidFill>
                  <a:schemeClr val="bg1"/>
                </a:solidFill>
                <a:latin typeface="PT Sans" panose="020B0503020203020204" pitchFamily="34" charset="-52"/>
                <a:ea typeface="Arial"/>
                <a:cs typeface="Arial"/>
                <a:sym typeface="Arial"/>
              </a:rPr>
              <a:t> </a:t>
            </a:r>
            <a:r>
              <a:rPr lang="en-US" sz="3600" b="1" i="0" u="none" strike="noStrike" cap="none" dirty="0" err="1">
                <a:solidFill>
                  <a:schemeClr val="bg1"/>
                </a:solidFill>
                <a:latin typeface="PT Sans" panose="020B0503020203020204" pitchFamily="34" charset="-52"/>
                <a:ea typeface="Arial"/>
                <a:cs typeface="Arial"/>
                <a:sym typeface="Arial"/>
              </a:rPr>
              <a:t>за</a:t>
            </a:r>
            <a:r>
              <a:rPr lang="en-US" sz="3600" b="1" i="0" u="none" strike="noStrike" cap="none" dirty="0">
                <a:solidFill>
                  <a:schemeClr val="bg1"/>
                </a:solidFill>
                <a:latin typeface="PT Sans" panose="020B0503020203020204" pitchFamily="34" charset="-52"/>
                <a:ea typeface="Arial"/>
                <a:cs typeface="Arial"/>
                <a:sym typeface="Arial"/>
              </a:rPr>
              <a:t> </a:t>
            </a:r>
            <a:r>
              <a:rPr lang="en-US" sz="3600" b="1" i="0" u="none" strike="noStrike" cap="none" dirty="0" err="1">
                <a:solidFill>
                  <a:schemeClr val="bg1"/>
                </a:solidFill>
                <a:latin typeface="PT Sans" panose="020B0503020203020204" pitchFamily="34" charset="-52"/>
                <a:ea typeface="Arial"/>
                <a:cs typeface="Arial"/>
                <a:sym typeface="Arial"/>
              </a:rPr>
              <a:t>внимание</a:t>
            </a:r>
            <a:r>
              <a:rPr lang="en-US" sz="3600" b="1" i="0" u="none" strike="noStrike" cap="none" dirty="0">
                <a:solidFill>
                  <a:schemeClr val="bg1"/>
                </a:solidFill>
                <a:latin typeface="PT Sans" panose="020B0503020203020204" pitchFamily="34" charset="-52"/>
                <a:ea typeface="Arial"/>
                <a:cs typeface="Arial"/>
                <a:sym typeface="Arial"/>
              </a:rPr>
              <a:t>!</a:t>
            </a:r>
            <a:endParaRPr sz="3600" b="1" i="0" u="none" strike="noStrike" cap="none" dirty="0">
              <a:solidFill>
                <a:schemeClr val="bg1"/>
              </a:solidFill>
              <a:latin typeface="PT Sans" panose="020B0503020203020204" pitchFamily="34" charset="-52"/>
              <a:ea typeface="Arial"/>
              <a:cs typeface="Arial"/>
              <a:sym typeface="Arial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5008" y="1352153"/>
            <a:ext cx="89289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rgbClr val="000000"/>
              </a:buClr>
              <a:buSzPts val="1100"/>
            </a:pPr>
            <a:r>
              <a:rPr lang="ru-RU" b="1" dirty="0">
                <a:solidFill>
                  <a:schemeClr val="lt1"/>
                </a:solidFill>
              </a:rPr>
              <a:t>Секция:</a:t>
            </a:r>
            <a:r>
              <a:rPr lang="ru-RU" dirty="0">
                <a:solidFill>
                  <a:schemeClr val="lt1"/>
                </a:solidFill>
              </a:rPr>
              <a:t> </a:t>
            </a:r>
          </a:p>
          <a:p>
            <a:pPr lvl="0" algn="ctr">
              <a:buClr>
                <a:srgbClr val="000000"/>
              </a:buClr>
              <a:buSzPts val="1100"/>
            </a:pPr>
            <a:r>
              <a:rPr lang="ru-RU" b="1" dirty="0">
                <a:solidFill>
                  <a:schemeClr val="bg1"/>
                </a:solidFill>
              </a:rPr>
              <a:t>Актуальные проблемы методики преподавания русского языка как иностранного</a:t>
            </a:r>
            <a:endParaRPr lang="ru-RU" dirty="0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489901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Аспект</Template>
  <TotalTime>1768</TotalTime>
  <Words>1008</Words>
  <Application>Microsoft Office PowerPoint</Application>
  <PresentationFormat>Экран (16:9)</PresentationFormat>
  <Paragraphs>289</Paragraphs>
  <Slides>7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Шафигуллин Марат Шарифуллович</dc:creator>
  <cp:lastModifiedBy>Дом</cp:lastModifiedBy>
  <cp:revision>108</cp:revision>
  <dcterms:created xsi:type="dcterms:W3CDTF">2020-07-15T10:53:07Z</dcterms:created>
  <dcterms:modified xsi:type="dcterms:W3CDTF">2024-01-26T22:19:52Z</dcterms:modified>
</cp:coreProperties>
</file>