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A02"/>
    <a:srgbClr val="38362C"/>
    <a:srgbClr val="7B5603"/>
    <a:srgbClr val="0A014B"/>
    <a:srgbClr val="1A0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9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8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7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9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2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7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1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9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2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4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0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18507F-65EA-41B8-A9FA-D53271B8576C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70117-F4FA-4B5E-9C14-35C97830C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8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imetospeakrussian.com/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lementaryrussian.spb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myactiviti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yandex.com/u/65afdcf669387215feee718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B303-C94F-C7EC-77EA-83F645D87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11105"/>
            <a:ext cx="6815669" cy="32672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Использование электронных средств обучения в процессе преподавания РКИ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9EA69C-9730-7F4F-C4D8-59C000FB1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148" y="6030667"/>
            <a:ext cx="371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Докладчик:</a:t>
            </a:r>
            <a:r>
              <a:rPr lang="ru-RU" b="1" dirty="0"/>
              <a:t> </a:t>
            </a:r>
            <a:r>
              <a:rPr lang="ru-RU" b="1" dirty="0" err="1"/>
              <a:t>Сайфутдинова</a:t>
            </a:r>
            <a:r>
              <a:rPr lang="ru-RU" b="1" dirty="0"/>
              <a:t> Г.Ш.</a:t>
            </a:r>
            <a:r>
              <a:rPr lang="ru-RU" dirty="0" smtClean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96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EEA16-749A-07BA-DCD7-FD490339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Основные электронные обучающие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D5D4F-8D09-6084-9541-DFFB96EC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Самостоятельные обучающие программы, мобильные приложения и другие программные продукты: языковые тренажеры, викторины, </a:t>
            </a:r>
            <a:r>
              <a:rPr lang="ru-RU" dirty="0" err="1">
                <a:solidFill>
                  <a:srgbClr val="002060"/>
                </a:solidFill>
              </a:rPr>
              <a:t>квизы</a:t>
            </a:r>
            <a:r>
              <a:rPr lang="ru-RU" dirty="0">
                <a:solidFill>
                  <a:srgbClr val="002060"/>
                </a:solidFill>
              </a:rPr>
              <a:t>, опросы, интерактивные рабочие листы (</a:t>
            </a:r>
            <a:r>
              <a:rPr lang="ru-RU" dirty="0" err="1">
                <a:solidFill>
                  <a:srgbClr val="002060"/>
                </a:solidFill>
              </a:rPr>
              <a:t>WordWall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LearningApps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Quiz</a:t>
            </a:r>
            <a:r>
              <a:rPr lang="en-US" dirty="0">
                <a:solidFill>
                  <a:srgbClr val="002060"/>
                </a:solidFill>
              </a:rPr>
              <a:t>let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Liveworksheets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Wizer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порталы и сайты (Gramota.ru, «О России по-русски» (o-rossii.ru), «Образование на русском» (pushkininstitute.ru), предоставляющие различные материалы для обучения: словари, упражнения, учебные пособия и тексты с гиперссылками, аудио- и видеозаписи, услуги в виде проверки правописания и пунктуации, консультации, тестирования;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к демонстративным ресурсам также можно отнести электронные доски. Наиболее известны </a:t>
            </a:r>
            <a:r>
              <a:rPr lang="ru-RU" dirty="0" err="1">
                <a:solidFill>
                  <a:srgbClr val="002060"/>
                </a:solidFill>
              </a:rPr>
              <a:t>WhiteBoard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Miro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JamBoard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92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4C142-D5EC-C7C4-0320-D0F0433C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u="sng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Время говорить по-русски!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u="sng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dirty="0">
                <a:hlinkClick r:id="rId2"/>
              </a:rPr>
              <a:t>https://timetospeakrussian.com/ru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17F8B-7C3B-7954-7B94-4C6479FD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8484"/>
            <a:ext cx="10515600" cy="8640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AD27DA-8053-E6FB-CE77-A829AAA1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01" y="2688484"/>
            <a:ext cx="2331598" cy="23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7BD9C-999C-50E7-6B62-D3E35B0F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B5603"/>
                </a:solidFill>
              </a:rPr>
              <a:t>Электронный учебник «УСПЕХ+» А1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48D96-B09A-FD51-3BE0-36FA3572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90" y="2444436"/>
            <a:ext cx="9746808" cy="3431432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38362C"/>
                </a:solidFill>
                <a:effectLst/>
                <a:latin typeface="-apple-system"/>
              </a:rPr>
              <a:t>Учебный курс содержит вводно-фонетический модуль, грамматический материал и лексические темы в объёме, необходимом для достижения уровня А1. Полученные знания отрабатываются на практике через систему языковых, речевых и коммуникативно-ориентированных упражнений. 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38362C"/>
                </a:solidFill>
                <a:effectLst/>
                <a:latin typeface="-apple-system"/>
              </a:rPr>
              <a:t>Включает грамматические таблицы и упражнения, тексты для чтения с заданиями, диалоги, словарь (поурочный и всего курса).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http://elementaryrussian.spbu.ru/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82032-76CC-E8E1-AB13-A7456FEB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976" y="1879350"/>
            <a:ext cx="1615996" cy="26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C5E05-B067-E252-1B0A-12B4648A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189" y="982132"/>
            <a:ext cx="9909771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85A02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Русский язык без преград = </a:t>
            </a:r>
            <a:r>
              <a:rPr lang="ja-JP" altLang="en-US" dirty="0">
                <a:solidFill>
                  <a:srgbClr val="085A02"/>
                </a:solidFill>
                <a:latin typeface="Source Serif Pro Semibold" panose="02040703050405020204" pitchFamily="18" charset="0"/>
              </a:rPr>
              <a:t>俄语无障碍</a:t>
            </a:r>
            <a:r>
              <a:rPr lang="en-US" altLang="ja-JP" dirty="0">
                <a:solidFill>
                  <a:srgbClr val="085A02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. </a:t>
            </a:r>
            <a:r>
              <a:rPr lang="ru-RU" dirty="0">
                <a:solidFill>
                  <a:srgbClr val="085A02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>А1–А2.</a:t>
            </a:r>
          </a:p>
        </p:txBody>
      </p:sp>
      <p:pic>
        <p:nvPicPr>
          <p:cNvPr id="1026" name="Picture 2" descr="Русский язык без преград = 俄语无障碍. А1–А2. Учебное пособие с переводом на китайский язык">
            <a:extLst>
              <a:ext uri="{FF2B5EF4-FFF2-40B4-BE49-F238E27FC236}">
                <a16:creationId xmlns:a16="http://schemas.microsoft.com/office/drawing/2014/main" id="{BA7711F2-21F7-8551-125A-DE84DF0FC0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89" y="2657581"/>
            <a:ext cx="234478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8DAC4-B87F-96EA-8AD9-7678A8CF75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52" y="4203180"/>
            <a:ext cx="2888055" cy="1935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B1C9FE-D56E-B8EC-37CA-809FC09564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68" y="4230510"/>
            <a:ext cx="2655684" cy="1907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E8370C-8099-0750-B1A3-C84E17AADB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52" y="2555164"/>
            <a:ext cx="2888055" cy="1675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3D73DE-5911-1419-F974-1485F6285A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68" y="2555164"/>
            <a:ext cx="2655684" cy="16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8E204A-1F9B-0102-92EF-934AF220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1" y="837955"/>
            <a:ext cx="2574300" cy="144804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66334FC-9B2D-57D6-B0E2-6161AEA1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414849" cy="311053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Многофункциональный инструмент для создания как интерактивных, так и печатных материалов. Большинство шаблонов доступны как в интерактивной, так и в печатной версии.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Сервис имеет русскоязычную версию.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Занятия созданы с помощью системы шаблонов. Эти шаблоны включают в себя знакомую классику, например, Викторина и Кроссворд. Также есть аркадные игры, например, Погоня в лабиринте и Самолет, и есть инструменты управления классом, например, План рассадки.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Алгоритм работы примерно такой же, как в </a:t>
            </a:r>
            <a:r>
              <a:rPr lang="ru-RU" sz="1800" dirty="0" err="1"/>
              <a:t>LearningApps</a:t>
            </a:r>
            <a:r>
              <a:rPr lang="ru-RU" sz="1800" dirty="0"/>
              <a:t>. Однако качество данных шаблонов и функциональные возможности намного выше.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/>
              <a:t>Удобная поисковая система </a:t>
            </a:r>
            <a:r>
              <a:rPr lang="ru-RU" sz="1800" dirty="0" err="1"/>
              <a:t>Bing</a:t>
            </a:r>
            <a:r>
              <a:rPr lang="ru-RU" sz="1800" dirty="0"/>
              <a:t>, которая помогает быстро найти нужное изображение при создании собственных шаблонов.</a:t>
            </a:r>
            <a:r>
              <a:rPr lang="en-US" sz="1800" dirty="0"/>
              <a:t>   </a:t>
            </a:r>
            <a:r>
              <a:rPr lang="ru-RU" sz="1800" dirty="0"/>
              <a:t>   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https://wordwall.net/ru/myactivities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18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2AA272-4CA7-3F92-EC88-F47FBD5A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6828"/>
            <a:ext cx="9601196" cy="1299171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0" i="0" cap="all" dirty="0">
                <a:solidFill>
                  <a:schemeClr val="accent3">
                    <a:lumMod val="75000"/>
                  </a:schemeClr>
                </a:solidFill>
                <a:effectLst/>
                <a:latin typeface="Oswald" panose="00000500000000000000" pitchFamily="2" charset="-52"/>
              </a:rPr>
              <a:t>WORDWALL — КОЛЛЕКЦИЯ ШАБЛОНОВ </a:t>
            </a:r>
            <a:r>
              <a:rPr lang="en-US" sz="2700" b="0" i="0" cap="all" dirty="0">
                <a:solidFill>
                  <a:schemeClr val="accent3">
                    <a:lumMod val="75000"/>
                  </a:schemeClr>
                </a:solidFill>
                <a:effectLst/>
                <a:latin typeface="Oswald" panose="00000500000000000000" pitchFamily="2" charset="-52"/>
              </a:rPr>
              <a:t/>
            </a:r>
            <a:br>
              <a:rPr lang="en-US" sz="2700" b="0" i="0" cap="all" dirty="0">
                <a:solidFill>
                  <a:schemeClr val="accent3">
                    <a:lumMod val="75000"/>
                  </a:schemeClr>
                </a:solidFill>
                <a:effectLst/>
                <a:latin typeface="Oswald" panose="00000500000000000000" pitchFamily="2" charset="-52"/>
              </a:rPr>
            </a:br>
            <a:r>
              <a:rPr lang="ru-RU" sz="2700" b="0" i="0" cap="all" dirty="0">
                <a:solidFill>
                  <a:schemeClr val="accent3">
                    <a:lumMod val="75000"/>
                  </a:schemeClr>
                </a:solidFill>
                <a:effectLst/>
                <a:latin typeface="Oswald" panose="00000500000000000000" pitchFamily="2" charset="-52"/>
              </a:rPr>
              <a:t>ДИДАКТИЧЕСКИХ ИГР</a:t>
            </a:r>
            <a:r>
              <a:rPr lang="ru-RU" b="0" i="0" cap="all" dirty="0">
                <a:solidFill>
                  <a:srgbClr val="333333"/>
                </a:solidFill>
                <a:effectLst/>
                <a:latin typeface="Oswald" panose="00000500000000000000" pitchFamily="2" charset="-52"/>
              </a:rPr>
              <a:t/>
            </a:r>
            <a:br>
              <a:rPr lang="ru-RU" b="0" i="0" cap="all" dirty="0">
                <a:solidFill>
                  <a:srgbClr val="333333"/>
                </a:solidFill>
                <a:effectLst/>
                <a:latin typeface="Oswald" panose="00000500000000000000" pitchFamily="2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5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1D0BF-EA1D-FB99-AD01-BD17673D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C19518-5EFF-D20A-B0EE-FCC83E2D3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7" y="844188"/>
            <a:ext cx="4271138" cy="50216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BDB772-B4A5-5A38-F44A-6C92726B2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75" y="844188"/>
            <a:ext cx="6345475" cy="4051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98E55-B036-527F-CC62-93161298BA6B}"/>
              </a:ext>
            </a:extLst>
          </p:cNvPr>
          <p:cNvSpPr txBox="1"/>
          <p:nvPr/>
        </p:nvSpPr>
        <p:spPr>
          <a:xfrm>
            <a:off x="5902858" y="3429000"/>
            <a:ext cx="32418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rgbClr val="B4CA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dirty="0">
              <a:solidFill>
                <a:srgbClr val="B4CA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dirty="0">
              <a:solidFill>
                <a:srgbClr val="B4CA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dirty="0">
              <a:solidFill>
                <a:srgbClr val="B4CA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dirty="0">
              <a:solidFill>
                <a:srgbClr val="B4CA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en-US" dirty="0">
              <a:solidFill>
                <a:srgbClr val="B4CA8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85A0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https://forms.yandex.com/u/65afdcf669387215feee7183/</a:t>
            </a:r>
            <a:endParaRPr lang="en-US" dirty="0">
              <a:solidFill>
                <a:srgbClr val="085A0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96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605</TotalTime>
  <Words>367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ＭＳ Ｐゴシック</vt:lpstr>
      <vt:lpstr>-apple-system</vt:lpstr>
      <vt:lpstr>Arial</vt:lpstr>
      <vt:lpstr>Garamond</vt:lpstr>
      <vt:lpstr>Oswald</vt:lpstr>
      <vt:lpstr>Source Serif Pro Semibold</vt:lpstr>
      <vt:lpstr>Wingdings</vt:lpstr>
      <vt:lpstr>Натуральные материалы</vt:lpstr>
      <vt:lpstr>         Использование электронных средств обучения в процессе преподавания РКИ</vt:lpstr>
      <vt:lpstr>Основные электронные обучающие ресурсы</vt:lpstr>
      <vt:lpstr>           Время говорить по-русски!      https://timetospeakrussian.com/ru     </vt:lpstr>
      <vt:lpstr>Электронный учебник «УСПЕХ+» А1</vt:lpstr>
      <vt:lpstr>Русский язык без преград = 俄语无障碍. А1–А2.</vt:lpstr>
      <vt:lpstr>WORDWALL — КОЛЛЕКЦИЯ ШАБЛОНОВ  ДИДАКТИЧЕСКИХ ИГР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средств обучения в процессе преподавания РКИ</dc:title>
  <dc:creator>Карим Сайфутдинов</dc:creator>
  <cp:lastModifiedBy>user1</cp:lastModifiedBy>
  <cp:revision>6</cp:revision>
  <dcterms:created xsi:type="dcterms:W3CDTF">2024-01-23T17:27:46Z</dcterms:created>
  <dcterms:modified xsi:type="dcterms:W3CDTF">2024-01-28T13:38:01Z</dcterms:modified>
</cp:coreProperties>
</file>