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29" autoAdjust="0"/>
  </p:normalViewPr>
  <p:slideViewPr>
    <p:cSldViewPr>
      <p:cViewPr varScale="1">
        <p:scale>
          <a:sx n="116" d="100"/>
          <a:sy n="116" d="100"/>
        </p:scale>
        <p:origin x="138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1BDCD-EBE6-4678-8413-13BFAA387E1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570D4-9143-4E91-8959-8D963457B7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3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/>
              <a:t>Итак, перейдем к первому пункту – оформление.</a:t>
            </a:r>
          </a:p>
          <a:p>
            <a:pPr marL="0" indent="0">
              <a:buNone/>
            </a:pPr>
            <a:r>
              <a:rPr lang="ru-RU" baseline="0" dirty="0"/>
              <a:t>Основной просьбой со стороны подразделений было увеличить пространство презентации. Нам тоже показалось логичным и правильным, за счет уменьшения ширины корешка увеличить пространство для контента.</a:t>
            </a:r>
          </a:p>
          <a:p>
            <a:pPr marL="228600" indent="-22860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След.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7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/>
              <a:t>Итак, перейдем к первому пункту – оформление.</a:t>
            </a:r>
          </a:p>
          <a:p>
            <a:pPr marL="0" indent="0">
              <a:buNone/>
            </a:pPr>
            <a:r>
              <a:rPr lang="ru-RU" baseline="0" dirty="0"/>
              <a:t>Основной просьбой со стороны подразделений было увеличить пространство презентации. Нам тоже показалось логичным и правильным, за счет уменьшения ширины корешка увеличить пространство для контента.</a:t>
            </a:r>
          </a:p>
          <a:p>
            <a:pPr marL="228600" indent="-22860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След.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1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/>
              <a:t>Итак, перейдем к первому пункту – оформление.</a:t>
            </a:r>
          </a:p>
          <a:p>
            <a:pPr marL="0" indent="0">
              <a:buNone/>
            </a:pPr>
            <a:r>
              <a:rPr lang="ru-RU" baseline="0" dirty="0"/>
              <a:t>Основной просьбой со стороны подразделений было увеличить пространство презентации. Нам тоже показалось логичным и правильным, за счет уменьшения ширины корешка увеличить пространство для контента.</a:t>
            </a:r>
          </a:p>
          <a:p>
            <a:pPr marL="228600" indent="-22860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След.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00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/>
              <a:t>Итак, перейдем к первому пункту – оформление.</a:t>
            </a:r>
          </a:p>
          <a:p>
            <a:pPr marL="0" indent="0">
              <a:buNone/>
            </a:pPr>
            <a:r>
              <a:rPr lang="ru-RU" baseline="0" dirty="0"/>
              <a:t>Основной просьбой со стороны подразделений было увеличить пространство презентации. Нам тоже показалось логичным и правильным, за счет уменьшения ширины корешка увеличить пространство для контента.</a:t>
            </a:r>
          </a:p>
          <a:p>
            <a:pPr marL="228600" indent="-22860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След.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0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/>
              <a:t>Итак, перейдем к первому пункту – оформление.</a:t>
            </a:r>
          </a:p>
          <a:p>
            <a:pPr marL="0" indent="0">
              <a:buNone/>
            </a:pPr>
            <a:r>
              <a:rPr lang="ru-RU" baseline="0" dirty="0"/>
              <a:t>Основной просьбой со стороны подразделений было увеличить пространство презентации. Нам тоже показалось логичным и правильным, за счет уменьшения ширины корешка увеличить пространство для контента.</a:t>
            </a:r>
          </a:p>
          <a:p>
            <a:pPr marL="228600" indent="-22860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След.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48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/>
              <a:t>Итак, перейдем к первому пункту – оформление.</a:t>
            </a:r>
          </a:p>
          <a:p>
            <a:pPr marL="0" indent="0">
              <a:buNone/>
            </a:pPr>
            <a:r>
              <a:rPr lang="ru-RU" baseline="0" dirty="0"/>
              <a:t>Основной просьбой со стороны подразделений было увеличить пространство презентации. Нам тоже показалось логичным и правильным, за счет уменьшения ширины корешка увеличить пространство для контента.</a:t>
            </a:r>
          </a:p>
          <a:p>
            <a:pPr marL="228600" indent="-22860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След.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499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aseline="0" dirty="0"/>
              <a:t>Итак, перейдем к первому пункту – оформление.</a:t>
            </a:r>
          </a:p>
          <a:p>
            <a:pPr marL="0" indent="0">
              <a:buNone/>
            </a:pPr>
            <a:r>
              <a:rPr lang="ru-RU" baseline="0" dirty="0"/>
              <a:t>Основной просьбой со стороны подразделений было увеличить пространство презентации. Нам тоже показалось логичным и правильным, за счет уменьшения ширины корешка увеличить пространство для контента.</a:t>
            </a:r>
          </a:p>
          <a:p>
            <a:pPr marL="228600" indent="-228600">
              <a:buAutoNum type="arabicParenR"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След.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02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70D4-9143-4E91-8959-8D963457B76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7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SShafigullin\Desktop\Проекты\Брендбук\Гайдлайн\Презентация\презентация шаблон КФУ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2"/>
          <a:stretch/>
        </p:blipFill>
        <p:spPr bwMode="auto">
          <a:xfrm>
            <a:off x="0" y="17381"/>
            <a:ext cx="9144000" cy="51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387"/>
            <a:ext cx="1152128" cy="11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564" y="2605139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К вопросу об эффективных методах преподавания русского языка как иностранного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339753" y="2058086"/>
            <a:ext cx="446449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72200" y="4031085"/>
            <a:ext cx="2664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err="1" smtClean="0">
                <a:solidFill>
                  <a:schemeClr val="bg1"/>
                </a:solidFill>
              </a:rPr>
              <a:t>Азитова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Г</a:t>
            </a:r>
            <a:r>
              <a:rPr lang="ru-RU" sz="1400" b="1" dirty="0" smtClean="0">
                <a:solidFill>
                  <a:schemeClr val="bg1"/>
                </a:solidFill>
              </a:rPr>
              <a:t>.Ш.,  </a:t>
            </a:r>
            <a:r>
              <a:rPr lang="ru-RU" sz="1400" b="1" dirty="0" err="1" smtClean="0">
                <a:solidFill>
                  <a:schemeClr val="bg1"/>
                </a:solidFill>
              </a:rPr>
              <a:t>к.п.н</a:t>
            </a:r>
            <a:r>
              <a:rPr lang="ru-RU" sz="1400" b="1" dirty="0" smtClean="0">
                <a:solidFill>
                  <a:schemeClr val="bg1"/>
                </a:solidFill>
              </a:rPr>
              <a:t>., доцент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кафедры русского языка 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предбакалаврской подготовки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1673" y="1548555"/>
            <a:ext cx="892797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ru-RU" sz="1400" b="1" dirty="0">
                <a:solidFill>
                  <a:schemeClr val="bg1"/>
                </a:solidFill>
              </a:rPr>
              <a:t>ИТОГОВАЯ НАУЧНАЯ КОНФЕРЕНЦИЯ СОТРУДНИКОВ </a:t>
            </a:r>
            <a:r>
              <a:rPr lang="ru-RU" sz="1400" b="1" dirty="0" smtClean="0">
                <a:solidFill>
                  <a:schemeClr val="bg1"/>
                </a:solidFill>
              </a:rPr>
              <a:t>КАЗАНСКОГО УНИВЕРСИТЕТА за 2023 год</a:t>
            </a:r>
            <a:endParaRPr lang="ru-RU" sz="1400" b="1" dirty="0">
              <a:solidFill>
                <a:schemeClr val="bg1"/>
              </a:solidFill>
            </a:endParaRPr>
          </a:p>
          <a:p>
            <a:pPr lvl="0" algn="ctr">
              <a:buClr>
                <a:srgbClr val="000000"/>
              </a:buClr>
              <a:buSzPts val="1100"/>
            </a:pPr>
            <a:r>
              <a:rPr lang="ru-RU" sz="1400" b="1" dirty="0">
                <a:solidFill>
                  <a:schemeClr val="lt1"/>
                </a:solidFill>
              </a:rPr>
              <a:t>Подготовительный факультет для иностранных учащихся КФУ</a:t>
            </a:r>
          </a:p>
          <a:p>
            <a:pPr algn="ctr"/>
            <a:r>
              <a:rPr lang="ru-RU" sz="1400" b="1" dirty="0" smtClean="0">
                <a:solidFill>
                  <a:schemeClr val="lt1"/>
                </a:solidFill>
              </a:rPr>
              <a:t>Секция</a:t>
            </a:r>
            <a:r>
              <a:rPr lang="ru-RU" sz="1400" b="1" dirty="0">
                <a:solidFill>
                  <a:schemeClr val="lt1"/>
                </a:solidFill>
              </a:rPr>
              <a:t>:</a:t>
            </a:r>
            <a:r>
              <a:rPr lang="ru-RU" sz="1400" dirty="0">
                <a:solidFill>
                  <a:schemeClr val="lt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Актуальные проблемы методики преподавания русского языка как иностранного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84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4851" y="267494"/>
            <a:ext cx="80716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интенсивном изучении русского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языка как иностранного на подготовительных факультетах университетов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актуальным вопросом,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современных, гибких и высокоэффективных методов обучения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РКИ.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характеризуется тремя признаками: целью обучения; способом усвоения, характером взаимодействия субъектов обучения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1026" name="Picture 2" descr="Методы обучения - online present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9" b="17055"/>
          <a:stretch/>
        </p:blipFill>
        <p:spPr bwMode="auto">
          <a:xfrm>
            <a:off x="2195736" y="1744822"/>
            <a:ext cx="5256584" cy="32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9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2221" y="87534"/>
            <a:ext cx="80716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традиционных методов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выделяют, как правило, лекцию, рассказ, объяснение, беседу, учебную дискуссию, работу с книгой, демонстрацию, упражнения,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взаимообучение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создание проблемных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лабораторную работу, практику и самостоятельную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современным методам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Тренинги, дистанционное обучение, Кейс-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Модульное обучение, Деловая игра, Работа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парах, Мозговой штурм и т.д.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Введение, Методика преподавания в высшей школе, Методика преподавания как  наука, ее предмет и роль в педагогической деятельности - Методика  преподавания социолог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03416"/>
            <a:ext cx="5832648" cy="313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6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4851" y="123478"/>
            <a:ext cx="799963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Современное преподавание уже невозможно представить без электронного образования с использованием IT-технологий и дистанционного обучения.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Центральное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в методике преподавания РКИ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Дистанционное обучение картинки: D0 b4 d0 b8 d1 81 d1 82 d0 b0 d0 bd d1 86  d0 b8 d0 be d0 bd d0 bd d0 be d0 b5 d0 be d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9622"/>
            <a:ext cx="72008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1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4851" y="87534"/>
            <a:ext cx="807164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методических принципов обучения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ведущим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 принцип коммуникативности, согласно которому занятия по РКИ ориентированы на овладение речевой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деятельностью для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различных ситуациях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Методика обучения иностранным языкам в школе «Юнити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51" y="1135513"/>
            <a:ext cx="4104456" cy="35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Цели SMART: что это, расшифровка, приме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75805"/>
            <a:ext cx="4593963" cy="162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3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4851" y="89956"/>
            <a:ext cx="7999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Одним из способов развития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коммуникативных навыков иностранных учащихся является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инценирования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Инсценировка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 это перевод повествовательного текста в театрально-сценическую форму.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Инсценированные тексты, диалоги являются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самых эффективных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работы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практических занятиях по развитию речи иностранных учащихся.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53" y="1802653"/>
            <a:ext cx="2218619" cy="2970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67813"/>
            <a:ext cx="4694279" cy="29523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19672" y="4803997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70967" y="4754766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стоит?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33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4851" y="98486"/>
            <a:ext cx="7999637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элементарное выполнение упражнения развивает грамотность, и прививает навыки работы с текстом, то инсценирование текста развивает не только грамотность речи, но и чувственную память студента.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Происходит прочное запоминание речевых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клише,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 и фраз. Развивается навык выступления перед аудиторией, преодолевается чувство скованности и страха, развивается умение общаться в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ситуациях.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89020"/>
            <a:ext cx="5040560" cy="27149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43908" y="4774168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КФУ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23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gradFill flip="none" rotWithShape="1">
            <a:gsLst>
              <a:gs pos="0">
                <a:srgbClr val="00549F">
                  <a:shade val="30000"/>
                  <a:satMod val="115000"/>
                </a:srgbClr>
              </a:gs>
              <a:gs pos="50000">
                <a:srgbClr val="00549F">
                  <a:shade val="67500"/>
                  <a:satMod val="115000"/>
                </a:srgbClr>
              </a:gs>
              <a:gs pos="100000">
                <a:srgbClr val="00549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7" y="87534"/>
            <a:ext cx="55305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64851" y="236496"/>
            <a:ext cx="7999637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1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инсценировки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текста, диалога,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разнообразит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занятие, но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поможет учащимся наладить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тесный дружеский контакт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группе,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сформирует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стойкое запоминание русских слов, фраз и интонаций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Многообразие применяемых методов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учебном процессе на подготовительном этапе обучения,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способствует эффективному обучению русскому языку как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иностранному,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формирует у учащихся учебно-познавательные навыки,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готовит иностранного учащегося 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успешному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переходу от слушателя подготовительного факультета в статус студента российского университета.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Студентами КФУ в 2022 году стали свыше 4 тысяч иностранцев | Медиа портал -  Казанский (Приволжский) Федеральный Университ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52569"/>
            <a:ext cx="3456076" cy="22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SShafigullin\Desktop\Проекты\Брендбук\Гайдлайн\Презентация\презентация шаблон КФУ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2"/>
          <a:stretch/>
        </p:blipFill>
        <p:spPr bwMode="auto">
          <a:xfrm>
            <a:off x="0" y="1786"/>
            <a:ext cx="9144000" cy="51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SShafigullin\Desktop\2020\Презентация КФУ\kfu_logo_circle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1152128" cy="11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7136" y="267494"/>
            <a:ext cx="766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</a:rPr>
              <a:t>ИТОГОВАЯ НАУЧНАЯ КОНФЕРЕНЦИЯ СОТРУДНИКОВ </a:t>
            </a:r>
          </a:p>
          <a:p>
            <a:pPr lvl="0" algn="ctr">
              <a:buClr>
                <a:srgbClr val="000000"/>
              </a:buClr>
              <a:buSzPts val="1100"/>
            </a:pPr>
            <a:r>
              <a:rPr lang="ru-RU" b="1" dirty="0" smtClean="0">
                <a:solidFill>
                  <a:schemeClr val="bg1"/>
                </a:solidFill>
              </a:rPr>
              <a:t>КАЗАНСКОГО УНИВЕРСИТЕТА за 2023 год</a:t>
            </a:r>
          </a:p>
          <a:p>
            <a:pPr lvl="0" algn="ctr">
              <a:buClr>
                <a:srgbClr val="000000"/>
              </a:buClr>
              <a:buSzPts val="1100"/>
            </a:pPr>
            <a:r>
              <a:rPr lang="ru-RU" b="1" dirty="0" smtClean="0">
                <a:solidFill>
                  <a:schemeClr val="lt1"/>
                </a:solidFill>
              </a:rPr>
              <a:t>Подготовительный факультет для иностранных учащихся КФУ</a:t>
            </a:r>
          </a:p>
          <a:p>
            <a:pPr lvl="0" algn="ctr">
              <a:buClr>
                <a:srgbClr val="000000"/>
              </a:buClr>
              <a:buSzPts val="1100"/>
            </a:pPr>
            <a:endParaRPr lang="ru-RU" b="1" dirty="0" smtClean="0">
              <a:solidFill>
                <a:schemeClr val="lt1"/>
              </a:solidFill>
            </a:endParaRPr>
          </a:p>
        </p:txBody>
      </p:sp>
      <p:sp>
        <p:nvSpPr>
          <p:cNvPr id="7" name="Google Shape;898;g89d9307d70_13_164"/>
          <p:cNvSpPr txBox="1"/>
          <p:nvPr/>
        </p:nvSpPr>
        <p:spPr>
          <a:xfrm>
            <a:off x="1727176" y="3083142"/>
            <a:ext cx="5941168" cy="35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67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PT Sans" panose="020B0503020203020204" pitchFamily="34" charset="-52"/>
                <a:ea typeface="Arial"/>
                <a:cs typeface="Arial"/>
                <a:sym typeface="Arial"/>
              </a:rPr>
              <a:t>Спасибо за внимание!</a:t>
            </a:r>
            <a:endParaRPr sz="3600" b="1" i="0" u="none" strike="noStrike" cap="none" dirty="0">
              <a:solidFill>
                <a:schemeClr val="bg1"/>
              </a:solidFill>
              <a:latin typeface="PT Sans" panose="020B0503020203020204" pitchFamily="34" charset="-52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008" y="1352153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100"/>
            </a:pPr>
            <a:r>
              <a:rPr lang="ru-RU" b="1" dirty="0">
                <a:solidFill>
                  <a:schemeClr val="lt1"/>
                </a:solidFill>
              </a:rPr>
              <a:t>Секция:</a:t>
            </a:r>
            <a:r>
              <a:rPr lang="ru-RU" dirty="0">
                <a:solidFill>
                  <a:schemeClr val="lt1"/>
                </a:solidFill>
              </a:rPr>
              <a:t> </a:t>
            </a:r>
          </a:p>
          <a:p>
            <a:pPr lvl="0" algn="ctr">
              <a:buClr>
                <a:srgbClr val="000000"/>
              </a:buClr>
              <a:buSzPts val="1100"/>
            </a:pPr>
            <a:r>
              <a:rPr lang="ru-RU" b="1" dirty="0">
                <a:solidFill>
                  <a:schemeClr val="bg1"/>
                </a:solidFill>
              </a:rPr>
              <a:t>Актуальные проблемы методики преподавания русского языка как иностранного</a:t>
            </a:r>
            <a:endParaRPr lang="ru-RU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90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717</Words>
  <Application>Microsoft Office PowerPoint</Application>
  <PresentationFormat>Экран (16:9)</PresentationFormat>
  <Paragraphs>62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Шафигуллин Марат Шарифуллович</dc:creator>
  <cp:lastModifiedBy>user1</cp:lastModifiedBy>
  <cp:revision>87</cp:revision>
  <dcterms:created xsi:type="dcterms:W3CDTF">2020-07-15T10:53:07Z</dcterms:created>
  <dcterms:modified xsi:type="dcterms:W3CDTF">2023-12-18T16:23:49Z</dcterms:modified>
</cp:coreProperties>
</file>